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6" r:id="rId2"/>
  </p:sldMasterIdLst>
  <p:sldIdLst>
    <p:sldId id="256" r:id="rId3"/>
    <p:sldId id="268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72" r:id="rId14"/>
    <p:sldId id="266" r:id="rId15"/>
    <p:sldId id="267" r:id="rId16"/>
    <p:sldId id="269" r:id="rId17"/>
    <p:sldId id="270" r:id="rId18"/>
    <p:sldId id="27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85" autoAdjust="0"/>
    <p:restoredTop sz="94660"/>
  </p:normalViewPr>
  <p:slideViewPr>
    <p:cSldViewPr>
      <p:cViewPr varScale="1">
        <p:scale>
          <a:sx n="95" d="100"/>
          <a:sy n="95" d="100"/>
        </p:scale>
        <p:origin x="-37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15D5DDD-DF4D-4825-BB07-A463C651E776}" type="datetimeFigureOut">
              <a:rPr lang="ru-RU" smtClean="0"/>
              <a:pPr/>
              <a:t>07.11.2008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7401B74-B881-4DC8-88DE-1CB761BE21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D5DDD-DF4D-4825-BB07-A463C651E776}" type="datetimeFigureOut">
              <a:rPr lang="ru-RU" smtClean="0"/>
              <a:pPr/>
              <a:t>07.11.2008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1B74-B881-4DC8-88DE-1CB761BE21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D5DDD-DF4D-4825-BB07-A463C651E776}" type="datetimeFigureOut">
              <a:rPr lang="ru-RU" smtClean="0"/>
              <a:pPr/>
              <a:t>07.11.2008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1B74-B881-4DC8-88DE-1CB761BE21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D5DDD-DF4D-4825-BB07-A463C651E776}" type="datetimeFigureOut">
              <a:rPr lang="ru-RU" smtClean="0"/>
              <a:pPr/>
              <a:t>07.11.2008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1B74-B881-4DC8-88DE-1CB761BE21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D5DDD-DF4D-4825-BB07-A463C651E776}" type="datetimeFigureOut">
              <a:rPr lang="ru-RU" smtClean="0"/>
              <a:pPr/>
              <a:t>07.11.2008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1B74-B881-4DC8-88DE-1CB761BE21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D5DDD-DF4D-4825-BB07-A463C651E776}" type="datetimeFigureOut">
              <a:rPr lang="ru-RU" smtClean="0"/>
              <a:pPr/>
              <a:t>07.11.2008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1B74-B881-4DC8-88DE-1CB761BE21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D5DDD-DF4D-4825-BB07-A463C651E776}" type="datetimeFigureOut">
              <a:rPr lang="ru-RU" smtClean="0"/>
              <a:pPr/>
              <a:t>07.11.2008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1B74-B881-4DC8-88DE-1CB761BE21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D5DDD-DF4D-4825-BB07-A463C651E776}" type="datetimeFigureOut">
              <a:rPr lang="ru-RU" smtClean="0"/>
              <a:pPr/>
              <a:t>07.11.2008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1B74-B881-4DC8-88DE-1CB761BE21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D5DDD-DF4D-4825-BB07-A463C651E776}" type="datetimeFigureOut">
              <a:rPr lang="ru-RU" smtClean="0"/>
              <a:pPr/>
              <a:t>07.11.2008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1B74-B881-4DC8-88DE-1CB761BE21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D5DDD-DF4D-4825-BB07-A463C651E776}" type="datetimeFigureOut">
              <a:rPr lang="ru-RU" smtClean="0"/>
              <a:pPr/>
              <a:t>07.11.2008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1B74-B881-4DC8-88DE-1CB761BE21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D5DDD-DF4D-4825-BB07-A463C651E776}" type="datetimeFigureOut">
              <a:rPr lang="ru-RU" smtClean="0"/>
              <a:pPr/>
              <a:t>07.11.2008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1B74-B881-4DC8-88DE-1CB761BE21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D5DDD-DF4D-4825-BB07-A463C651E776}" type="datetimeFigureOut">
              <a:rPr lang="ru-RU" smtClean="0"/>
              <a:pPr/>
              <a:t>07.11.2008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1B74-B881-4DC8-88DE-1CB761BE21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D5DDD-DF4D-4825-BB07-A463C651E776}" type="datetimeFigureOut">
              <a:rPr lang="ru-RU" smtClean="0"/>
              <a:pPr/>
              <a:t>07.11.2008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1B74-B881-4DC8-88DE-1CB761BE21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D5DDD-DF4D-4825-BB07-A463C651E776}" type="datetimeFigureOut">
              <a:rPr lang="ru-RU" smtClean="0"/>
              <a:pPr/>
              <a:t>07.11.2008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1B74-B881-4DC8-88DE-1CB761BE21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D5DDD-DF4D-4825-BB07-A463C651E776}" type="datetimeFigureOut">
              <a:rPr lang="ru-RU" smtClean="0"/>
              <a:pPr/>
              <a:t>07.11.2008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1B74-B881-4DC8-88DE-1CB761BE21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D5DDD-DF4D-4825-BB07-A463C651E776}" type="datetimeFigureOut">
              <a:rPr lang="ru-RU" smtClean="0"/>
              <a:pPr/>
              <a:t>07.11.2008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1B74-B881-4DC8-88DE-1CB761BE21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D5DDD-DF4D-4825-BB07-A463C651E776}" type="datetimeFigureOut">
              <a:rPr lang="ru-RU" smtClean="0"/>
              <a:pPr/>
              <a:t>07.11.2008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1B74-B881-4DC8-88DE-1CB761BE21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15D5DDD-DF4D-4825-BB07-A463C651E776}" type="datetimeFigureOut">
              <a:rPr lang="ru-RU" smtClean="0"/>
              <a:pPr/>
              <a:t>07.11.2008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7401B74-B881-4DC8-88DE-1CB761BE21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15D5DDD-DF4D-4825-BB07-A463C651E776}" type="datetimeFigureOut">
              <a:rPr lang="ru-RU" smtClean="0"/>
              <a:pPr/>
              <a:t>07.11.2008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7401B74-B881-4DC8-88DE-1CB761BE21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D5DDD-DF4D-4825-BB07-A463C651E776}" type="datetimeFigureOut">
              <a:rPr lang="ru-RU" smtClean="0"/>
              <a:pPr/>
              <a:t>07.11.2008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1B74-B881-4DC8-88DE-1CB761BE21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D5DDD-DF4D-4825-BB07-A463C651E776}" type="datetimeFigureOut">
              <a:rPr lang="ru-RU" smtClean="0"/>
              <a:pPr/>
              <a:t>07.11.2008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1B74-B881-4DC8-88DE-1CB761BE21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D5DDD-DF4D-4825-BB07-A463C651E776}" type="datetimeFigureOut">
              <a:rPr lang="ru-RU" smtClean="0"/>
              <a:pPr/>
              <a:t>07.11.2008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1B74-B881-4DC8-88DE-1CB761BE21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15D5DDD-DF4D-4825-BB07-A463C651E776}" type="datetimeFigureOut">
              <a:rPr lang="ru-RU" smtClean="0"/>
              <a:pPr/>
              <a:t>07.11.2008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7401B74-B881-4DC8-88DE-1CB761BE21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5D5DDD-DF4D-4825-BB07-A463C651E776}" type="datetimeFigureOut">
              <a:rPr lang="ru-RU" smtClean="0"/>
              <a:pPr/>
              <a:t>07.11.2008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01B74-B881-4DC8-88DE-1CB761BE21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43174" y="714356"/>
            <a:ext cx="5965095" cy="338554"/>
          </a:xfrm>
          <a:prstGeom prst="rect">
            <a:avLst/>
          </a:prstGeom>
          <a:solidFill>
            <a:srgbClr val="0070C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1600" b="1" i="1" dirty="0" smtClean="0"/>
              <a:t>Сеть образовательных учреждений г.Лыткарино</a:t>
            </a:r>
            <a:endParaRPr lang="ru-RU" sz="1600" b="1" i="1" dirty="0"/>
          </a:p>
        </p:txBody>
      </p:sp>
      <p:cxnSp>
        <p:nvCxnSpPr>
          <p:cNvPr id="27" name="Прямая со стрелкой 26"/>
          <p:cNvCxnSpPr/>
          <p:nvPr/>
        </p:nvCxnSpPr>
        <p:spPr>
          <a:xfrm rot="10800000" flipV="1">
            <a:off x="1571604" y="1071546"/>
            <a:ext cx="1285884" cy="12144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Овал 27"/>
          <p:cNvSpPr/>
          <p:nvPr/>
        </p:nvSpPr>
        <p:spPr>
          <a:xfrm>
            <a:off x="428596" y="2214554"/>
            <a:ext cx="1428760" cy="78581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714348" y="2428868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ДОУ</a:t>
            </a:r>
            <a:endParaRPr lang="ru-RU" dirty="0"/>
          </a:p>
        </p:txBody>
      </p:sp>
      <p:cxnSp>
        <p:nvCxnSpPr>
          <p:cNvPr id="31" name="Прямая со стрелкой 30"/>
          <p:cNvCxnSpPr>
            <a:stCxn id="28" idx="4"/>
            <a:endCxn id="33" idx="0"/>
          </p:cNvCxnSpPr>
          <p:nvPr/>
        </p:nvCxnSpPr>
        <p:spPr>
          <a:xfrm rot="5400000">
            <a:off x="928662" y="3214686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214282" y="3429000"/>
            <a:ext cx="1923722" cy="142876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/>
          </a:p>
        </p:txBody>
      </p:sp>
      <p:sp>
        <p:nvSpPr>
          <p:cNvPr id="33" name="TextBox 32"/>
          <p:cNvSpPr txBox="1"/>
          <p:nvPr/>
        </p:nvSpPr>
        <p:spPr>
          <a:xfrm>
            <a:off x="214282" y="3429000"/>
            <a:ext cx="185738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1050" dirty="0" smtClean="0"/>
              <a:t>Ясли №1</a:t>
            </a:r>
          </a:p>
          <a:p>
            <a:pPr>
              <a:buFont typeface="Arial" pitchFamily="34" charset="0"/>
              <a:buChar char="•"/>
            </a:pPr>
            <a:r>
              <a:rPr lang="ru-RU" sz="1050" dirty="0" smtClean="0"/>
              <a:t>Центр развития ребенка №12,19</a:t>
            </a:r>
          </a:p>
          <a:p>
            <a:pPr>
              <a:buFont typeface="Arial" pitchFamily="34" charset="0"/>
              <a:buChar char="•"/>
            </a:pPr>
            <a:r>
              <a:rPr lang="ru-RU" sz="1050" dirty="0" smtClean="0"/>
              <a:t>Детский сад №4,5,6,8,14,18,23,17</a:t>
            </a:r>
          </a:p>
          <a:p>
            <a:pPr>
              <a:buFont typeface="Arial" pitchFamily="34" charset="0"/>
              <a:buChar char="•"/>
            </a:pPr>
            <a:r>
              <a:rPr lang="ru-RU" sz="1050" dirty="0" smtClean="0"/>
              <a:t>Детский сад комбинированного вида № 15,21,22,24</a:t>
            </a:r>
            <a:endParaRPr lang="ru-RU" sz="1050" dirty="0"/>
          </a:p>
        </p:txBody>
      </p:sp>
      <p:cxnSp>
        <p:nvCxnSpPr>
          <p:cNvPr id="36" name="Прямая со стрелкой 35"/>
          <p:cNvCxnSpPr/>
          <p:nvPr/>
        </p:nvCxnSpPr>
        <p:spPr>
          <a:xfrm rot="5400000">
            <a:off x="2750331" y="1535893"/>
            <a:ext cx="1143008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Овал 36"/>
          <p:cNvSpPr/>
          <p:nvPr/>
        </p:nvSpPr>
        <p:spPr>
          <a:xfrm>
            <a:off x="2357422" y="2214554"/>
            <a:ext cx="1714512" cy="107157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TextBox 37"/>
          <p:cNvSpPr txBox="1"/>
          <p:nvPr/>
        </p:nvSpPr>
        <p:spPr>
          <a:xfrm>
            <a:off x="2500298" y="2285992"/>
            <a:ext cx="15001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Общеобразовательные учреждения</a:t>
            </a:r>
            <a:endParaRPr lang="ru-RU" dirty="0"/>
          </a:p>
        </p:txBody>
      </p:sp>
      <p:cxnSp>
        <p:nvCxnSpPr>
          <p:cNvPr id="40" name="Прямая со стрелкой 39"/>
          <p:cNvCxnSpPr>
            <a:stCxn id="37" idx="4"/>
            <a:endCxn id="46" idx="0"/>
          </p:cNvCxnSpPr>
          <p:nvPr/>
        </p:nvCxnSpPr>
        <p:spPr>
          <a:xfrm rot="5400000">
            <a:off x="1965479" y="3785225"/>
            <a:ext cx="1748300" cy="7500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stCxn id="37" idx="4"/>
            <a:endCxn id="47" idx="0"/>
          </p:cNvCxnSpPr>
          <p:nvPr/>
        </p:nvCxnSpPr>
        <p:spPr>
          <a:xfrm rot="16200000" flipH="1">
            <a:off x="2821769" y="3679033"/>
            <a:ext cx="1714512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Прямоугольник 43"/>
          <p:cNvSpPr/>
          <p:nvPr/>
        </p:nvSpPr>
        <p:spPr>
          <a:xfrm>
            <a:off x="1714480" y="5072074"/>
            <a:ext cx="1500198" cy="157163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3428992" y="5000636"/>
            <a:ext cx="1357322" cy="18573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TextBox 45"/>
          <p:cNvSpPr txBox="1"/>
          <p:nvPr/>
        </p:nvSpPr>
        <p:spPr>
          <a:xfrm>
            <a:off x="1714480" y="5034424"/>
            <a:ext cx="1500198" cy="1823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 smtClean="0"/>
              <a:t>Гимназии</a:t>
            </a:r>
          </a:p>
          <a:p>
            <a:pPr>
              <a:buFont typeface="Arial" pitchFamily="34" charset="0"/>
              <a:buChar char="•"/>
            </a:pPr>
            <a:r>
              <a:rPr lang="ru-RU" sz="1050" dirty="0" smtClean="0"/>
              <a:t>№1 с экологическим направлением</a:t>
            </a:r>
          </a:p>
          <a:p>
            <a:pPr>
              <a:buFont typeface="Arial" pitchFamily="34" charset="0"/>
              <a:buChar char="•"/>
            </a:pPr>
            <a:r>
              <a:rPr lang="ru-RU" sz="1050" dirty="0" smtClean="0"/>
              <a:t>№4 с физико-математическим направлением</a:t>
            </a:r>
          </a:p>
          <a:p>
            <a:pPr>
              <a:buFont typeface="Arial" pitchFamily="34" charset="0"/>
              <a:buChar char="•"/>
            </a:pPr>
            <a:r>
              <a:rPr lang="ru-RU" sz="1050" dirty="0" smtClean="0"/>
              <a:t>№7 многопрофильная</a:t>
            </a:r>
          </a:p>
          <a:p>
            <a:endParaRPr lang="ru-RU" dirty="0"/>
          </a:p>
        </p:txBody>
      </p:sp>
      <p:sp>
        <p:nvSpPr>
          <p:cNvPr id="47" name="TextBox 46"/>
          <p:cNvSpPr txBox="1"/>
          <p:nvPr/>
        </p:nvSpPr>
        <p:spPr>
          <a:xfrm>
            <a:off x="3500430" y="5000636"/>
            <a:ext cx="1285884" cy="1869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 smtClean="0"/>
              <a:t>Общеобразовательные школы</a:t>
            </a:r>
          </a:p>
          <a:p>
            <a:pPr>
              <a:buFont typeface="Arial" pitchFamily="34" charset="0"/>
              <a:buChar char="•"/>
            </a:pPr>
            <a:r>
              <a:rPr lang="ru-RU" sz="1050" dirty="0" smtClean="0"/>
              <a:t>№2</a:t>
            </a:r>
          </a:p>
          <a:p>
            <a:pPr>
              <a:buFont typeface="Arial" pitchFamily="34" charset="0"/>
              <a:buChar char="•"/>
            </a:pPr>
            <a:r>
              <a:rPr lang="ru-RU" sz="1050" dirty="0" smtClean="0"/>
              <a:t>№3</a:t>
            </a:r>
          </a:p>
          <a:p>
            <a:pPr>
              <a:buFont typeface="Arial" pitchFamily="34" charset="0"/>
              <a:buChar char="•"/>
            </a:pPr>
            <a:r>
              <a:rPr lang="ru-RU" sz="1050" dirty="0" smtClean="0"/>
              <a:t>№5</a:t>
            </a:r>
          </a:p>
          <a:p>
            <a:pPr>
              <a:buFont typeface="Arial" pitchFamily="34" charset="0"/>
              <a:buChar char="•"/>
            </a:pPr>
            <a:r>
              <a:rPr lang="ru-RU" sz="1050" dirty="0" smtClean="0"/>
              <a:t>№6</a:t>
            </a:r>
          </a:p>
          <a:p>
            <a:pPr>
              <a:buFont typeface="Arial" pitchFamily="34" charset="0"/>
              <a:buChar char="•"/>
            </a:pPr>
            <a:endParaRPr lang="ru-RU" sz="1050" dirty="0" smtClean="0"/>
          </a:p>
          <a:p>
            <a:r>
              <a:rPr lang="ru-RU" sz="1050" dirty="0" smtClean="0"/>
              <a:t>Специальная коррекционная школа №8</a:t>
            </a:r>
          </a:p>
          <a:p>
            <a:r>
              <a:rPr lang="ru-RU" sz="1050" dirty="0" smtClean="0"/>
              <a:t>ВСШ</a:t>
            </a:r>
            <a:endParaRPr lang="ru-RU" sz="1050" dirty="0"/>
          </a:p>
        </p:txBody>
      </p:sp>
      <p:cxnSp>
        <p:nvCxnSpPr>
          <p:cNvPr id="49" name="Прямая со стрелкой 48"/>
          <p:cNvCxnSpPr/>
          <p:nvPr/>
        </p:nvCxnSpPr>
        <p:spPr>
          <a:xfrm rot="5400000">
            <a:off x="4893471" y="1607331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Овал 49"/>
          <p:cNvSpPr/>
          <p:nvPr/>
        </p:nvSpPr>
        <p:spPr>
          <a:xfrm>
            <a:off x="4286248" y="2143116"/>
            <a:ext cx="2143140" cy="114300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TextBox 50"/>
          <p:cNvSpPr txBox="1"/>
          <p:nvPr/>
        </p:nvSpPr>
        <p:spPr>
          <a:xfrm>
            <a:off x="4500562" y="2214554"/>
            <a:ext cx="18573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Учреждения дополнительного образования</a:t>
            </a:r>
            <a:endParaRPr lang="ru-RU" dirty="0"/>
          </a:p>
        </p:txBody>
      </p:sp>
      <p:cxnSp>
        <p:nvCxnSpPr>
          <p:cNvPr id="53" name="Прямая со стрелкой 52"/>
          <p:cNvCxnSpPr>
            <a:stCxn id="50" idx="4"/>
            <a:endCxn id="55" idx="0"/>
          </p:cNvCxnSpPr>
          <p:nvPr/>
        </p:nvCxnSpPr>
        <p:spPr>
          <a:xfrm rot="16200000" flipH="1">
            <a:off x="5232801" y="3411140"/>
            <a:ext cx="285752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Прямоугольник 53"/>
          <p:cNvSpPr/>
          <p:nvPr/>
        </p:nvSpPr>
        <p:spPr>
          <a:xfrm>
            <a:off x="4500562" y="3571876"/>
            <a:ext cx="1785950" cy="142876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TextBox 54"/>
          <p:cNvSpPr txBox="1"/>
          <p:nvPr/>
        </p:nvSpPr>
        <p:spPr>
          <a:xfrm>
            <a:off x="4500562" y="3571876"/>
            <a:ext cx="1785950" cy="138499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1050" dirty="0" smtClean="0"/>
              <a:t>Дом детского творчества</a:t>
            </a:r>
          </a:p>
          <a:p>
            <a:pPr>
              <a:buFont typeface="Arial" pitchFamily="34" charset="0"/>
              <a:buChar char="•"/>
            </a:pPr>
            <a:r>
              <a:rPr lang="ru-RU" sz="1050" dirty="0" smtClean="0"/>
              <a:t>КЮТ «Искатель»</a:t>
            </a:r>
          </a:p>
          <a:p>
            <a:pPr>
              <a:buFont typeface="Arial" pitchFamily="34" charset="0"/>
              <a:buChar char="•"/>
            </a:pPr>
            <a:r>
              <a:rPr lang="ru-RU" sz="1050" dirty="0" smtClean="0"/>
              <a:t>Музыкальная школа</a:t>
            </a:r>
          </a:p>
          <a:p>
            <a:pPr>
              <a:buFont typeface="Arial" pitchFamily="34" charset="0"/>
              <a:buChar char="•"/>
            </a:pPr>
            <a:r>
              <a:rPr lang="ru-RU" sz="1050" dirty="0" smtClean="0"/>
              <a:t>ДК  «Мир»</a:t>
            </a:r>
          </a:p>
          <a:p>
            <a:pPr>
              <a:buFont typeface="Arial" pitchFamily="34" charset="0"/>
              <a:buChar char="•"/>
            </a:pPr>
            <a:r>
              <a:rPr lang="ru-RU" sz="1050" dirty="0" smtClean="0"/>
              <a:t>ДК «Центр молодежи»</a:t>
            </a:r>
          </a:p>
          <a:p>
            <a:pPr>
              <a:buFont typeface="Arial" pitchFamily="34" charset="0"/>
              <a:buChar char="•"/>
            </a:pPr>
            <a:r>
              <a:rPr lang="ru-RU" sz="1050" dirty="0" smtClean="0"/>
              <a:t>СДЮШОР «Олимпия»</a:t>
            </a:r>
          </a:p>
          <a:p>
            <a:pPr>
              <a:buFont typeface="Arial" pitchFamily="34" charset="0"/>
              <a:buChar char="•"/>
            </a:pPr>
            <a:r>
              <a:rPr lang="ru-RU" sz="1050" dirty="0" smtClean="0"/>
              <a:t>ДЮСШ «Кристалл»</a:t>
            </a:r>
          </a:p>
          <a:p>
            <a:pPr>
              <a:buFont typeface="Arial" pitchFamily="34" charset="0"/>
              <a:buChar char="•"/>
            </a:pPr>
            <a:r>
              <a:rPr lang="ru-RU" sz="1050" dirty="0" smtClean="0"/>
              <a:t>ДЮСШ «Полет»</a:t>
            </a:r>
            <a:endParaRPr lang="ru-RU" sz="1050" dirty="0"/>
          </a:p>
        </p:txBody>
      </p:sp>
      <p:cxnSp>
        <p:nvCxnSpPr>
          <p:cNvPr id="57" name="Прямая со стрелкой 56"/>
          <p:cNvCxnSpPr/>
          <p:nvPr/>
        </p:nvCxnSpPr>
        <p:spPr>
          <a:xfrm rot="16200000" flipH="1">
            <a:off x="7000892" y="1214422"/>
            <a:ext cx="1000132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Овал 57"/>
          <p:cNvSpPr/>
          <p:nvPr/>
        </p:nvSpPr>
        <p:spPr>
          <a:xfrm>
            <a:off x="6786578" y="2000240"/>
            <a:ext cx="2000264" cy="1285884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TextBox 58"/>
          <p:cNvSpPr txBox="1"/>
          <p:nvPr/>
        </p:nvSpPr>
        <p:spPr>
          <a:xfrm>
            <a:off x="7072330" y="2071678"/>
            <a:ext cx="171451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Учреждения среднего специального и высшего образования</a:t>
            </a:r>
          </a:p>
        </p:txBody>
      </p:sp>
      <p:cxnSp>
        <p:nvCxnSpPr>
          <p:cNvPr id="61" name="Прямая со стрелкой 60"/>
          <p:cNvCxnSpPr>
            <a:stCxn id="58" idx="4"/>
            <a:endCxn id="62" idx="0"/>
          </p:cNvCxnSpPr>
          <p:nvPr/>
        </p:nvCxnSpPr>
        <p:spPr>
          <a:xfrm rot="5400000">
            <a:off x="7536669" y="3536149"/>
            <a:ext cx="500066" cy="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Прямоугольник 61"/>
          <p:cNvSpPr/>
          <p:nvPr/>
        </p:nvSpPr>
        <p:spPr>
          <a:xfrm>
            <a:off x="6929454" y="3786190"/>
            <a:ext cx="1714480" cy="278608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TextBox 63"/>
          <p:cNvSpPr txBox="1"/>
          <p:nvPr/>
        </p:nvSpPr>
        <p:spPr>
          <a:xfrm>
            <a:off x="7000892" y="3786190"/>
            <a:ext cx="1571636" cy="29102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 smtClean="0"/>
              <a:t>Среднее специальное образование</a:t>
            </a:r>
          </a:p>
          <a:p>
            <a:pPr>
              <a:buFont typeface="Arial" pitchFamily="34" charset="0"/>
              <a:buChar char="•"/>
            </a:pPr>
            <a:r>
              <a:rPr lang="ru-RU" sz="1050" dirty="0" smtClean="0"/>
              <a:t>Московский областной колледж управления, экономики и права</a:t>
            </a:r>
          </a:p>
          <a:p>
            <a:endParaRPr lang="ru-RU" sz="1050" dirty="0" smtClean="0"/>
          </a:p>
          <a:p>
            <a:r>
              <a:rPr lang="ru-RU" sz="1050" dirty="0" smtClean="0"/>
              <a:t>Высшее образование</a:t>
            </a:r>
          </a:p>
          <a:p>
            <a:pPr>
              <a:buFont typeface="Arial" pitchFamily="34" charset="0"/>
              <a:buChar char="•"/>
            </a:pPr>
            <a:r>
              <a:rPr lang="ru-RU" sz="1050" dirty="0" smtClean="0"/>
              <a:t>СГА</a:t>
            </a:r>
          </a:p>
          <a:p>
            <a:pPr>
              <a:buFont typeface="Arial" pitchFamily="34" charset="0"/>
              <a:buChar char="•"/>
            </a:pPr>
            <a:r>
              <a:rPr lang="ru-RU" sz="1050" dirty="0" smtClean="0"/>
              <a:t>Институт экономики, финансов и права офицеров запаса</a:t>
            </a:r>
          </a:p>
          <a:p>
            <a:pPr>
              <a:buFont typeface="Arial" pitchFamily="34" charset="0"/>
              <a:buChar char="•"/>
            </a:pPr>
            <a:r>
              <a:rPr lang="ru-RU" sz="1050" dirty="0" smtClean="0"/>
              <a:t>Московский </a:t>
            </a:r>
            <a:r>
              <a:rPr lang="ru-RU" sz="1050" dirty="0" err="1" smtClean="0"/>
              <a:t>госуд</a:t>
            </a:r>
            <a:r>
              <a:rPr lang="ru-RU" sz="1050" dirty="0" smtClean="0"/>
              <a:t>. Университет приборостроения и информатики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686800" cy="714380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</a:t>
            </a:r>
            <a:r>
              <a:rPr lang="ru-RU" sz="2700" b="1" dirty="0" smtClean="0"/>
              <a:t>Школьные кружки и спортивные секции</a:t>
            </a:r>
            <a:endParaRPr lang="ru-RU" sz="27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145800"/>
          </a:xfrm>
        </p:spPr>
        <p:txBody>
          <a:bodyPr>
            <a:normAutofit fontScale="92500" lnSpcReduction="10000"/>
          </a:bodyPr>
          <a:lstStyle/>
          <a:p>
            <a:pPr marL="1527175" indent="0">
              <a:buNone/>
            </a:pPr>
            <a:r>
              <a:rPr lang="ru-RU" sz="1600" b="1" i="1" dirty="0" smtClean="0"/>
              <a:t>1.</a:t>
            </a:r>
            <a:r>
              <a:rPr lang="ru-RU" sz="1600" b="1" i="1" dirty="0" smtClean="0">
                <a:solidFill>
                  <a:schemeClr val="accent3"/>
                </a:solidFill>
              </a:rPr>
              <a:t>Художественно-эстетические:</a:t>
            </a:r>
          </a:p>
          <a:p>
            <a:pPr marL="2420938" indent="180975"/>
            <a:r>
              <a:rPr lang="ru-RU" sz="1100" b="1" i="1" dirty="0" smtClean="0"/>
              <a:t> музыкально-хоровая студия «Мечта»</a:t>
            </a:r>
          </a:p>
          <a:p>
            <a:pPr marL="2420938" indent="180975"/>
            <a:r>
              <a:rPr lang="ru-RU" sz="1100" b="1" i="1" dirty="0" smtClean="0"/>
              <a:t>Хореографическая студия «Мозаика»</a:t>
            </a:r>
          </a:p>
          <a:p>
            <a:pPr marL="2420938" indent="180975"/>
            <a:r>
              <a:rPr lang="ru-RU" sz="1100" b="1" i="1" dirty="0" smtClean="0"/>
              <a:t>Студия эстрадно-спортивного шанса «Шарм»</a:t>
            </a:r>
          </a:p>
          <a:p>
            <a:pPr marL="2420938" indent="180975"/>
            <a:r>
              <a:rPr lang="ru-RU" sz="1100" b="1" i="1" dirty="0" smtClean="0"/>
              <a:t>Изостудия «</a:t>
            </a:r>
            <a:r>
              <a:rPr lang="ru-RU" sz="1100" b="1" i="1" dirty="0" err="1" smtClean="0"/>
              <a:t>Изумрудик</a:t>
            </a:r>
            <a:r>
              <a:rPr lang="ru-RU" sz="1100" b="1" i="1" dirty="0" smtClean="0"/>
              <a:t>»</a:t>
            </a:r>
          </a:p>
          <a:p>
            <a:pPr marL="271463" indent="0">
              <a:buNone/>
            </a:pPr>
            <a:r>
              <a:rPr lang="ru-RU" sz="1600" b="1" i="1" dirty="0" smtClean="0"/>
              <a:t>2. </a:t>
            </a:r>
            <a:r>
              <a:rPr lang="ru-RU" sz="1600" b="1" i="1" dirty="0" smtClean="0">
                <a:solidFill>
                  <a:schemeClr val="accent3"/>
                </a:solidFill>
              </a:rPr>
              <a:t>Прикладного творчества:</a:t>
            </a:r>
          </a:p>
          <a:p>
            <a:pPr marL="2330450" indent="271463"/>
            <a:r>
              <a:rPr lang="ru-RU" sz="1100" b="1" i="1" dirty="0" smtClean="0"/>
              <a:t>Ковровая вышивка</a:t>
            </a:r>
          </a:p>
          <a:p>
            <a:pPr marL="2330450" indent="271463"/>
            <a:r>
              <a:rPr lang="ru-RU" sz="1100" b="1" i="1" dirty="0" smtClean="0"/>
              <a:t>Вышивание</a:t>
            </a:r>
          </a:p>
          <a:p>
            <a:pPr marL="2330450" indent="271463"/>
            <a:r>
              <a:rPr lang="ru-RU" sz="1100" b="1" i="1" dirty="0" smtClean="0"/>
              <a:t>Умелые ручки</a:t>
            </a:r>
          </a:p>
          <a:p>
            <a:pPr marL="2330450" indent="271463"/>
            <a:r>
              <a:rPr lang="ru-RU" sz="1100" b="1" i="1" dirty="0" err="1" smtClean="0"/>
              <a:t>Бисероплетени</a:t>
            </a:r>
            <a:r>
              <a:rPr lang="ru-RU" sz="1200" b="1" i="1" dirty="0" err="1" smtClean="0"/>
              <a:t>е</a:t>
            </a:r>
            <a:endParaRPr lang="ru-RU" sz="1200" b="1" i="1" dirty="0" smtClean="0"/>
          </a:p>
          <a:p>
            <a:pPr marL="1527175" indent="-1255713">
              <a:buNone/>
            </a:pPr>
            <a:r>
              <a:rPr lang="ru-RU" sz="1600" b="1" i="1" dirty="0" smtClean="0"/>
              <a:t>3</a:t>
            </a:r>
            <a:r>
              <a:rPr lang="ru-RU" sz="1600" b="1" i="1" dirty="0" smtClean="0">
                <a:solidFill>
                  <a:schemeClr val="accent3"/>
                </a:solidFill>
              </a:rPr>
              <a:t>. Экологические:         </a:t>
            </a:r>
            <a:r>
              <a:rPr lang="ru-RU" sz="1100" b="1" i="1" dirty="0" smtClean="0"/>
              <a:t>«Комнатное цветоводство»</a:t>
            </a:r>
          </a:p>
          <a:p>
            <a:pPr marL="1527175" indent="-1255713">
              <a:buNone/>
            </a:pPr>
            <a:r>
              <a:rPr lang="ru-RU" sz="1600" b="1" i="1" dirty="0" smtClean="0">
                <a:solidFill>
                  <a:schemeClr val="accent3"/>
                </a:solidFill>
              </a:rPr>
              <a:t>4.Технические:               </a:t>
            </a:r>
            <a:r>
              <a:rPr lang="ru-RU" sz="1100" b="1" i="1" dirty="0" smtClean="0"/>
              <a:t>«Программирование»</a:t>
            </a:r>
          </a:p>
          <a:p>
            <a:pPr marL="1527175" indent="-1255713">
              <a:buNone/>
            </a:pPr>
            <a:r>
              <a:rPr lang="ru-RU" sz="1600" b="1" i="1" dirty="0" smtClean="0"/>
              <a:t>5. </a:t>
            </a:r>
            <a:r>
              <a:rPr lang="ru-RU" sz="1600" b="1" i="1" dirty="0" smtClean="0">
                <a:solidFill>
                  <a:schemeClr val="accent3"/>
                </a:solidFill>
              </a:rPr>
              <a:t>Краеведческие:</a:t>
            </a:r>
            <a:r>
              <a:rPr lang="ru-RU" sz="1600" b="1" i="1" dirty="0" smtClean="0"/>
              <a:t>         </a:t>
            </a:r>
            <a:r>
              <a:rPr lang="ru-RU" sz="1100" b="1" i="1" dirty="0" smtClean="0"/>
              <a:t>«Занимательное краеведение»</a:t>
            </a:r>
          </a:p>
          <a:p>
            <a:pPr marL="1527175" indent="-1255713">
              <a:buNone/>
            </a:pPr>
            <a:r>
              <a:rPr lang="ru-RU" sz="1600" b="1" i="1" dirty="0" smtClean="0"/>
              <a:t>6. </a:t>
            </a:r>
            <a:r>
              <a:rPr lang="ru-RU" sz="1600" b="1" i="1" dirty="0" smtClean="0">
                <a:solidFill>
                  <a:schemeClr val="accent3"/>
                </a:solidFill>
              </a:rPr>
              <a:t>Спортивные секции:</a:t>
            </a:r>
          </a:p>
          <a:p>
            <a:pPr marL="2420938" indent="180975"/>
            <a:r>
              <a:rPr lang="ru-RU" sz="1600" b="1" i="1" dirty="0" smtClean="0"/>
              <a:t> </a:t>
            </a:r>
            <a:r>
              <a:rPr lang="ru-RU" sz="1100" b="1" i="1" dirty="0" smtClean="0"/>
              <a:t>футбол</a:t>
            </a:r>
          </a:p>
          <a:p>
            <a:pPr marL="2420938" indent="180975"/>
            <a:r>
              <a:rPr lang="ru-RU" sz="1100" b="1" i="1" dirty="0" smtClean="0"/>
              <a:t> плавание</a:t>
            </a:r>
          </a:p>
          <a:p>
            <a:pPr marL="2420938" indent="180975"/>
            <a:r>
              <a:rPr lang="ru-RU" sz="1100" b="1" i="1" dirty="0" smtClean="0"/>
              <a:t>Спортивные игры- волейбол, баскетбол</a:t>
            </a:r>
          </a:p>
          <a:p>
            <a:pPr marL="2420938" indent="180975"/>
            <a:r>
              <a:rPr lang="ru-RU" sz="1100" b="1" i="1" dirty="0" smtClean="0"/>
              <a:t>Аэробика</a:t>
            </a:r>
          </a:p>
          <a:p>
            <a:pPr marL="452438" indent="-180975">
              <a:buNone/>
            </a:pPr>
            <a:r>
              <a:rPr lang="ru-RU" sz="1400" b="1" i="1" dirty="0" smtClean="0"/>
              <a:t>7. </a:t>
            </a:r>
            <a:r>
              <a:rPr lang="ru-RU" sz="1400" b="1" i="1" dirty="0" smtClean="0">
                <a:solidFill>
                  <a:schemeClr val="accent3"/>
                </a:solidFill>
              </a:rPr>
              <a:t>Предметные</a:t>
            </a:r>
            <a:r>
              <a:rPr lang="ru-RU" sz="1400" b="1" i="1" dirty="0" smtClean="0"/>
              <a:t>:</a:t>
            </a:r>
          </a:p>
          <a:p>
            <a:pPr marL="2330450" indent="271463"/>
            <a:r>
              <a:rPr lang="ru-RU" sz="1100" b="1" i="1" dirty="0" smtClean="0"/>
              <a:t>Английский язык                              «Математическая шкатулка»</a:t>
            </a:r>
          </a:p>
          <a:p>
            <a:pPr marL="2330450" indent="271463"/>
            <a:r>
              <a:rPr lang="ru-RU" sz="1100" b="1" i="1" dirty="0" smtClean="0"/>
              <a:t>Французский язык                            «Занимательная химия»                   </a:t>
            </a:r>
          </a:p>
          <a:p>
            <a:pPr marL="2330450" indent="271463"/>
            <a:r>
              <a:rPr lang="ru-RU" sz="1100" b="1" i="1" dirty="0" smtClean="0"/>
              <a:t>Немецкий язык                                    «За страницами учебника естествознания»</a:t>
            </a:r>
          </a:p>
          <a:p>
            <a:pPr marL="2330450" indent="271463"/>
            <a:r>
              <a:rPr lang="ru-RU" sz="1100" b="1" i="1" dirty="0" smtClean="0"/>
              <a:t>«Юный словесник»                            «За страницами учебника информатики»</a:t>
            </a:r>
          </a:p>
          <a:p>
            <a:pPr marL="2330450" indent="271463"/>
            <a:r>
              <a:rPr lang="ru-RU" sz="1100" b="1" i="1" dirty="0" smtClean="0"/>
              <a:t>«Обучение элементам исследовательской деятельности</a:t>
            </a:r>
          </a:p>
          <a:p>
            <a:pPr marL="2330450" indent="271463"/>
            <a:r>
              <a:rPr lang="ru-RU" sz="1100" b="1" i="1" dirty="0" smtClean="0"/>
              <a:t>«история математических открытий</a:t>
            </a:r>
          </a:p>
          <a:p>
            <a:pPr marL="2330450" indent="271463"/>
            <a:r>
              <a:rPr lang="ru-RU" sz="1100" b="1" i="1" dirty="0" smtClean="0"/>
              <a:t>«Биология-предмет: интересно или нет?»</a:t>
            </a:r>
          </a:p>
          <a:p>
            <a:pPr marL="361950" indent="0"/>
            <a:endParaRPr lang="ru-RU" sz="1100" b="1" i="1" dirty="0" smtClean="0"/>
          </a:p>
          <a:p>
            <a:pPr marL="1527175" indent="0">
              <a:buNone/>
            </a:pPr>
            <a:endParaRPr lang="ru-RU" sz="1600" b="1" i="1" dirty="0" smtClean="0"/>
          </a:p>
          <a:p>
            <a:pPr marL="1527175" indent="0"/>
            <a:endParaRPr lang="ru-RU" sz="1600" b="1" i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00042"/>
            <a:ext cx="8543956" cy="642942"/>
          </a:xfrm>
        </p:spPr>
        <p:txBody>
          <a:bodyPr>
            <a:normAutofit fontScale="90000"/>
          </a:bodyPr>
          <a:lstStyle/>
          <a:p>
            <a:pPr marL="1617663" indent="-1617663"/>
            <a:r>
              <a:rPr lang="ru-RU" sz="2800" dirty="0" smtClean="0"/>
              <a:t>                   </a:t>
            </a:r>
            <a:r>
              <a:rPr lang="ru-RU" sz="2200" b="1" dirty="0" smtClean="0"/>
              <a:t>Динамика численности учащихся гимназии и        занятости в системе дополнительного образования</a:t>
            </a:r>
            <a:endParaRPr lang="ru-RU" sz="22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074362"/>
          </a:xfrm>
        </p:spPr>
        <p:txBody>
          <a:bodyPr>
            <a:normAutofit lnSpcReduction="10000"/>
          </a:bodyPr>
          <a:lstStyle/>
          <a:p>
            <a:r>
              <a:rPr lang="ru-RU" sz="1400" b="1" i="1" dirty="0" smtClean="0"/>
              <a:t>                                    Гимназия в системе школ города</a:t>
            </a:r>
          </a:p>
          <a:p>
            <a:r>
              <a:rPr lang="ru-RU" sz="1400" dirty="0" smtClean="0"/>
              <a:t>                                  Численность учащихся :                                                        </a:t>
            </a:r>
          </a:p>
          <a:p>
            <a:r>
              <a:rPr lang="ru-RU" sz="1400" dirty="0" smtClean="0"/>
              <a:t>учреждение -численность учащихся в          2006/2007  2007/2008   2008/2009</a:t>
            </a:r>
          </a:p>
          <a:p>
            <a:r>
              <a:rPr lang="ru-RU" sz="1200" dirty="0" smtClean="0"/>
              <a:t>- гимназия №1                                                                    615                             623                   671</a:t>
            </a:r>
          </a:p>
          <a:p>
            <a:r>
              <a:rPr lang="ru-RU" sz="1200" dirty="0" smtClean="0"/>
              <a:t> - СОШ №2                                                                          628                               616                  604</a:t>
            </a:r>
          </a:p>
          <a:p>
            <a:r>
              <a:rPr lang="ru-RU" sz="1200" dirty="0" smtClean="0"/>
              <a:t> - СОШ №3                                                                          403                               397                  396</a:t>
            </a:r>
          </a:p>
          <a:p>
            <a:r>
              <a:rPr lang="ru-RU" sz="1200" dirty="0" smtClean="0"/>
              <a:t> - гимназия №4                                                                  740                              734                  733</a:t>
            </a:r>
          </a:p>
          <a:p>
            <a:r>
              <a:rPr lang="ru-RU" sz="1200" dirty="0" smtClean="0"/>
              <a:t>  - СОШ №5                                                                         601                               566                  535</a:t>
            </a:r>
          </a:p>
          <a:p>
            <a:r>
              <a:rPr lang="ru-RU" sz="1200" dirty="0" smtClean="0"/>
              <a:t>  - СОШ №6                                                                         125                                120                  116</a:t>
            </a:r>
          </a:p>
          <a:p>
            <a:r>
              <a:rPr lang="ru-RU" sz="1200" dirty="0" smtClean="0"/>
              <a:t>   </a:t>
            </a:r>
            <a:r>
              <a:rPr lang="ru-RU" sz="1200" b="1" i="1" dirty="0" smtClean="0"/>
              <a:t>гимназия №7                                                            837                             842               876</a:t>
            </a:r>
          </a:p>
          <a:p>
            <a:r>
              <a:rPr lang="ru-RU" sz="1200" i="1" dirty="0" smtClean="0"/>
              <a:t>ВСШ                                                                                       105                                 120                 90</a:t>
            </a:r>
          </a:p>
          <a:p>
            <a:endParaRPr lang="ru-RU" sz="1200" i="1" dirty="0" smtClean="0"/>
          </a:p>
          <a:p>
            <a:r>
              <a:rPr lang="ru-RU" sz="1200" b="1" i="1" dirty="0" smtClean="0"/>
              <a:t>Занятость учащихся в системе дополнительного образования </a:t>
            </a:r>
          </a:p>
          <a:p>
            <a:r>
              <a:rPr lang="ru-RU" sz="1200" dirty="0" smtClean="0"/>
              <a:t>- гимназия №1                                                                  373                              572                    684</a:t>
            </a:r>
          </a:p>
          <a:p>
            <a:r>
              <a:rPr lang="ru-RU" sz="1200" dirty="0" smtClean="0"/>
              <a:t> - СОШ №2                                                                         404                             392                     385</a:t>
            </a:r>
          </a:p>
          <a:p>
            <a:r>
              <a:rPr lang="ru-RU" sz="1200" dirty="0" smtClean="0"/>
              <a:t> - СОШ №3                                                                          356                            328                    484</a:t>
            </a:r>
          </a:p>
          <a:p>
            <a:r>
              <a:rPr lang="ru-RU" sz="1200" dirty="0" smtClean="0"/>
              <a:t> - гимназия №4                                                                  1496                          1593                   1022</a:t>
            </a:r>
          </a:p>
          <a:p>
            <a:r>
              <a:rPr lang="ru-RU" sz="1200" dirty="0" smtClean="0"/>
              <a:t>  - СОШ №5                                                                          221                            214                     170</a:t>
            </a:r>
          </a:p>
          <a:p>
            <a:r>
              <a:rPr lang="ru-RU" sz="1200" dirty="0" smtClean="0"/>
              <a:t>  - СОШ №6                                                                         96                              102                     86                                                  </a:t>
            </a:r>
          </a:p>
          <a:p>
            <a:r>
              <a:rPr lang="ru-RU" sz="1200" dirty="0" smtClean="0"/>
              <a:t>   </a:t>
            </a:r>
            <a:r>
              <a:rPr lang="ru-RU" sz="1200" b="1" i="1" dirty="0" smtClean="0"/>
              <a:t>гимназия №7                                                          689                         945                    789  </a:t>
            </a:r>
            <a:r>
              <a:rPr lang="ru-RU" sz="1200" b="1" i="1" dirty="0" smtClean="0"/>
              <a:t>(1 ребенок в одном кружке)                                            </a:t>
            </a:r>
            <a:endParaRPr lang="ru-RU" sz="1200" b="1" i="1" dirty="0" smtClean="0"/>
          </a:p>
          <a:p>
            <a:r>
              <a:rPr lang="ru-RU" sz="1200" i="1" dirty="0" smtClean="0"/>
              <a:t>ВСШ                                                                                       45                              45                         4</a:t>
            </a:r>
          </a:p>
          <a:p>
            <a:r>
              <a:rPr lang="ru-RU" sz="1200" b="1" i="1" dirty="0" smtClean="0"/>
              <a:t>Средняя наполняемость классов в гимназии №7 – 24 человека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sz="3100" dirty="0" smtClean="0"/>
              <a:t>Занятость учащихся гимназии в дополнительном образовании</a:t>
            </a: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860048"/>
          </a:xfrm>
        </p:spPr>
        <p:txBody>
          <a:bodyPr/>
          <a:lstStyle/>
          <a:p>
            <a:r>
              <a:rPr lang="ru-RU" dirty="0" smtClean="0"/>
              <a:t>Школьные кружки – 840 человек</a:t>
            </a:r>
          </a:p>
          <a:p>
            <a:r>
              <a:rPr lang="ru-RU" dirty="0" smtClean="0"/>
              <a:t>ДДТ – 96 человек</a:t>
            </a:r>
          </a:p>
          <a:p>
            <a:r>
              <a:rPr lang="ru-RU" dirty="0" smtClean="0"/>
              <a:t>СДЮШОР «Олимпия» – 59 человек</a:t>
            </a:r>
          </a:p>
          <a:p>
            <a:r>
              <a:rPr lang="ru-RU" dirty="0" smtClean="0"/>
              <a:t>КЮТ «Искатель» – 23 человека</a:t>
            </a:r>
          </a:p>
          <a:p>
            <a:r>
              <a:rPr lang="ru-RU" dirty="0" smtClean="0"/>
              <a:t>ДЮСШ – 42 человека</a:t>
            </a:r>
          </a:p>
          <a:p>
            <a:r>
              <a:rPr lang="ru-RU" dirty="0" smtClean="0"/>
              <a:t>ДК «Центр молодежи» – 34 человека</a:t>
            </a:r>
          </a:p>
          <a:p>
            <a:r>
              <a:rPr lang="ru-RU" dirty="0" smtClean="0"/>
              <a:t>ДК «Мир» – 62 человека</a:t>
            </a:r>
          </a:p>
          <a:p>
            <a:r>
              <a:rPr lang="ru-RU" dirty="0" smtClean="0"/>
              <a:t>Музыкальная школа – 45 человек</a:t>
            </a:r>
          </a:p>
          <a:p>
            <a:r>
              <a:rPr lang="ru-RU" dirty="0" smtClean="0"/>
              <a:t>Другое – 156 человек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921128" y="3146425"/>
            <a:ext cx="215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Гимназия № 7</a:t>
            </a:r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 flipH="1" flipV="1">
            <a:off x="2714612" y="2786057"/>
            <a:ext cx="1277954" cy="50482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500166" y="1714488"/>
            <a:ext cx="1692275" cy="1277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400" b="1" i="1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ДЮСШ </a:t>
            </a:r>
          </a:p>
          <a:p>
            <a:pPr algn="l">
              <a:spcBef>
                <a:spcPct val="50000"/>
              </a:spcBef>
            </a:pPr>
            <a:r>
              <a:rPr lang="ru-RU" sz="1400" b="1" i="1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«Олимпия»</a:t>
            </a:r>
          </a:p>
          <a:p>
            <a:pPr algn="l">
              <a:spcBef>
                <a:spcPct val="50000"/>
              </a:spcBef>
            </a:pPr>
            <a:r>
              <a:rPr lang="ru-RU" sz="1400" b="1" i="1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СДЮШОР </a:t>
            </a:r>
          </a:p>
          <a:p>
            <a:pPr algn="l">
              <a:spcBef>
                <a:spcPct val="50000"/>
              </a:spcBef>
            </a:pPr>
            <a:r>
              <a:rPr lang="ru-RU" sz="1400" b="1" i="1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«Кристалл»</a:t>
            </a: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3857620" y="1142984"/>
            <a:ext cx="2303463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ДДТ </a:t>
            </a:r>
            <a:r>
              <a:rPr lang="ru-RU" b="1" i="1" dirty="0" err="1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Муз-хор</a:t>
            </a:r>
            <a:r>
              <a:rPr lang="ru-RU" b="1" i="1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 студия «Мечта»(при гимназии № 7) </a:t>
            </a: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5429256" y="2143116"/>
            <a:ext cx="15843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ДК «Мир»</a:t>
            </a:r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6572264" y="2285992"/>
            <a:ext cx="12239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ДК «Луч»</a:t>
            </a:r>
          </a:p>
        </p:txBody>
      </p:sp>
      <p:sp>
        <p:nvSpPr>
          <p:cNvPr id="12" name="Line 17"/>
          <p:cNvSpPr>
            <a:spLocks noChangeShapeType="1"/>
          </p:cNvSpPr>
          <p:nvPr/>
        </p:nvSpPr>
        <p:spPr bwMode="auto">
          <a:xfrm flipV="1">
            <a:off x="5857884" y="3214686"/>
            <a:ext cx="1000132" cy="14287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" name="Text Box 18"/>
          <p:cNvSpPr txBox="1">
            <a:spLocks noChangeArrowheads="1"/>
          </p:cNvSpPr>
          <p:nvPr/>
        </p:nvSpPr>
        <p:spPr bwMode="auto">
          <a:xfrm>
            <a:off x="6929454" y="3000372"/>
            <a:ext cx="1511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b="1" i="1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Семья</a:t>
            </a:r>
          </a:p>
        </p:txBody>
      </p:sp>
      <p:sp>
        <p:nvSpPr>
          <p:cNvPr id="14" name="Line 19"/>
          <p:cNvSpPr>
            <a:spLocks noChangeShapeType="1"/>
          </p:cNvSpPr>
          <p:nvPr/>
        </p:nvSpPr>
        <p:spPr bwMode="auto">
          <a:xfrm flipV="1">
            <a:off x="5721353" y="2714620"/>
            <a:ext cx="779473" cy="50483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5" name="Line 21"/>
          <p:cNvSpPr>
            <a:spLocks noChangeShapeType="1"/>
          </p:cNvSpPr>
          <p:nvPr/>
        </p:nvSpPr>
        <p:spPr bwMode="auto">
          <a:xfrm flipV="1">
            <a:off x="5000628" y="2571743"/>
            <a:ext cx="642942" cy="64770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6" name="Line 23"/>
          <p:cNvSpPr>
            <a:spLocks noChangeShapeType="1"/>
          </p:cNvSpPr>
          <p:nvPr/>
        </p:nvSpPr>
        <p:spPr bwMode="auto">
          <a:xfrm flipV="1">
            <a:off x="4640265" y="2071678"/>
            <a:ext cx="45719" cy="121921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7" name="Text Box 25"/>
          <p:cNvSpPr txBox="1">
            <a:spLocks noChangeArrowheads="1"/>
          </p:cNvSpPr>
          <p:nvPr/>
        </p:nvSpPr>
        <p:spPr bwMode="auto">
          <a:xfrm>
            <a:off x="6656391" y="4156075"/>
            <a:ext cx="2305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b="1" i="1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Детская и городская библиотеки</a:t>
            </a:r>
          </a:p>
        </p:txBody>
      </p:sp>
      <p:sp>
        <p:nvSpPr>
          <p:cNvPr id="18" name="Line 26"/>
          <p:cNvSpPr>
            <a:spLocks noChangeShapeType="1"/>
          </p:cNvSpPr>
          <p:nvPr/>
        </p:nvSpPr>
        <p:spPr bwMode="auto">
          <a:xfrm>
            <a:off x="5216529" y="3579813"/>
            <a:ext cx="1284298" cy="149226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9" name="Line 27"/>
          <p:cNvSpPr>
            <a:spLocks noChangeShapeType="1"/>
          </p:cNvSpPr>
          <p:nvPr/>
        </p:nvSpPr>
        <p:spPr bwMode="auto">
          <a:xfrm>
            <a:off x="5792791" y="3579813"/>
            <a:ext cx="792162" cy="719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Text Box 28"/>
          <p:cNvSpPr txBox="1">
            <a:spLocks noChangeArrowheads="1"/>
          </p:cNvSpPr>
          <p:nvPr/>
        </p:nvSpPr>
        <p:spPr bwMode="auto">
          <a:xfrm>
            <a:off x="6500826" y="4857760"/>
            <a:ext cx="208756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b="1" i="1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Предприятия и учебные заведения города (конференции)</a:t>
            </a:r>
          </a:p>
        </p:txBody>
      </p:sp>
      <p:sp>
        <p:nvSpPr>
          <p:cNvPr id="21" name="Line 29"/>
          <p:cNvSpPr>
            <a:spLocks noChangeShapeType="1"/>
          </p:cNvSpPr>
          <p:nvPr/>
        </p:nvSpPr>
        <p:spPr bwMode="auto">
          <a:xfrm>
            <a:off x="5072066" y="3643314"/>
            <a:ext cx="285752" cy="135732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" name="Text Box 30"/>
          <p:cNvSpPr txBox="1">
            <a:spLocks noChangeArrowheads="1"/>
          </p:cNvSpPr>
          <p:nvPr/>
        </p:nvSpPr>
        <p:spPr bwMode="auto">
          <a:xfrm>
            <a:off x="4495803" y="4792663"/>
            <a:ext cx="2889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ru-RU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3" name="Text Box 31"/>
          <p:cNvSpPr txBox="1">
            <a:spLocks noChangeArrowheads="1"/>
          </p:cNvSpPr>
          <p:nvPr/>
        </p:nvSpPr>
        <p:spPr bwMode="auto">
          <a:xfrm>
            <a:off x="4786314" y="5000636"/>
            <a:ext cx="1439863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b="1" i="1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ГИБДД, наркологическая служба, пожарная, прокуратура, МВД</a:t>
            </a:r>
          </a:p>
        </p:txBody>
      </p:sp>
      <p:sp>
        <p:nvSpPr>
          <p:cNvPr id="24" name="Line 32"/>
          <p:cNvSpPr>
            <a:spLocks noChangeShapeType="1"/>
          </p:cNvSpPr>
          <p:nvPr/>
        </p:nvSpPr>
        <p:spPr bwMode="auto">
          <a:xfrm flipH="1">
            <a:off x="4214810" y="3571876"/>
            <a:ext cx="576262" cy="1511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5" name="Text Box 33"/>
          <p:cNvSpPr txBox="1">
            <a:spLocks noChangeArrowheads="1"/>
          </p:cNvSpPr>
          <p:nvPr/>
        </p:nvSpPr>
        <p:spPr bwMode="auto">
          <a:xfrm>
            <a:off x="3428992" y="5214950"/>
            <a:ext cx="13684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b="1" i="1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Выпускники</a:t>
            </a:r>
          </a:p>
        </p:txBody>
      </p:sp>
      <p:sp>
        <p:nvSpPr>
          <p:cNvPr id="26" name="Line 34"/>
          <p:cNvSpPr>
            <a:spLocks noChangeShapeType="1"/>
          </p:cNvSpPr>
          <p:nvPr/>
        </p:nvSpPr>
        <p:spPr bwMode="auto">
          <a:xfrm flipH="1">
            <a:off x="3214677" y="3579813"/>
            <a:ext cx="849325" cy="213520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Text Box 35"/>
          <p:cNvSpPr txBox="1">
            <a:spLocks noChangeArrowheads="1"/>
          </p:cNvSpPr>
          <p:nvPr/>
        </p:nvSpPr>
        <p:spPr bwMode="auto">
          <a:xfrm>
            <a:off x="2571736" y="5786454"/>
            <a:ext cx="15113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b="1" i="1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Школьные кружки</a:t>
            </a:r>
          </a:p>
        </p:txBody>
      </p:sp>
      <p:sp>
        <p:nvSpPr>
          <p:cNvPr id="28" name="Text Box 36"/>
          <p:cNvSpPr txBox="1">
            <a:spLocks noChangeArrowheads="1"/>
          </p:cNvSpPr>
          <p:nvPr/>
        </p:nvSpPr>
        <p:spPr bwMode="auto">
          <a:xfrm>
            <a:off x="928662" y="4714884"/>
            <a:ext cx="1871662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b="1" i="1" dirty="0" err="1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Сотр</a:t>
            </a:r>
            <a:r>
              <a:rPr lang="ru-RU" b="1" i="1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. с театрами, Кузьминки, МХАТ им. Горького, Московский Дворец Молодежи.  </a:t>
            </a:r>
          </a:p>
        </p:txBody>
      </p:sp>
      <p:sp>
        <p:nvSpPr>
          <p:cNvPr id="29" name="Line 37"/>
          <p:cNvSpPr>
            <a:spLocks noChangeShapeType="1"/>
          </p:cNvSpPr>
          <p:nvPr/>
        </p:nvSpPr>
        <p:spPr bwMode="auto">
          <a:xfrm flipH="1">
            <a:off x="2285983" y="3435351"/>
            <a:ext cx="1706582" cy="1708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0" name="Text Box 39"/>
          <p:cNvSpPr txBox="1">
            <a:spLocks noChangeArrowheads="1"/>
          </p:cNvSpPr>
          <p:nvPr/>
        </p:nvSpPr>
        <p:spPr bwMode="auto">
          <a:xfrm>
            <a:off x="500034" y="2786058"/>
            <a:ext cx="14208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b="1" i="1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Детские образовательные учреждения</a:t>
            </a:r>
          </a:p>
        </p:txBody>
      </p:sp>
      <p:sp>
        <p:nvSpPr>
          <p:cNvPr id="32" name="Text Box 43"/>
          <p:cNvSpPr txBox="1">
            <a:spLocks noChangeArrowheads="1"/>
          </p:cNvSpPr>
          <p:nvPr/>
        </p:nvSpPr>
        <p:spPr bwMode="auto">
          <a:xfrm>
            <a:off x="7143768" y="3714752"/>
            <a:ext cx="720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b="1" i="1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ИДН</a:t>
            </a:r>
          </a:p>
        </p:txBody>
      </p:sp>
      <p:sp>
        <p:nvSpPr>
          <p:cNvPr id="33" name="Text Box 45"/>
          <p:cNvSpPr txBox="1">
            <a:spLocks noChangeArrowheads="1"/>
          </p:cNvSpPr>
          <p:nvPr/>
        </p:nvSpPr>
        <p:spPr bwMode="auto">
          <a:xfrm>
            <a:off x="2500298" y="1071546"/>
            <a:ext cx="1511301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 i="1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Психологическая и социальная служба гимназии</a:t>
            </a:r>
          </a:p>
        </p:txBody>
      </p:sp>
      <p:sp>
        <p:nvSpPr>
          <p:cNvPr id="34" name="Line 46"/>
          <p:cNvSpPr>
            <a:spLocks noChangeShapeType="1"/>
          </p:cNvSpPr>
          <p:nvPr/>
        </p:nvSpPr>
        <p:spPr bwMode="auto">
          <a:xfrm flipH="1" flipV="1">
            <a:off x="3487741" y="2211388"/>
            <a:ext cx="865187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5" name="Line 47"/>
          <p:cNvSpPr>
            <a:spLocks noChangeShapeType="1"/>
          </p:cNvSpPr>
          <p:nvPr/>
        </p:nvSpPr>
        <p:spPr bwMode="auto">
          <a:xfrm flipH="1">
            <a:off x="1928793" y="3363912"/>
            <a:ext cx="1992334" cy="207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6" name="Text Box 49"/>
          <p:cNvSpPr txBox="1">
            <a:spLocks noChangeArrowheads="1"/>
          </p:cNvSpPr>
          <p:nvPr/>
        </p:nvSpPr>
        <p:spPr bwMode="auto">
          <a:xfrm>
            <a:off x="1544641" y="3867150"/>
            <a:ext cx="15843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b="1" i="1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Музыкальная школа</a:t>
            </a:r>
          </a:p>
        </p:txBody>
      </p:sp>
      <p:sp>
        <p:nvSpPr>
          <p:cNvPr id="37" name="Line 50"/>
          <p:cNvSpPr>
            <a:spLocks noChangeShapeType="1"/>
          </p:cNvSpPr>
          <p:nvPr/>
        </p:nvSpPr>
        <p:spPr bwMode="auto">
          <a:xfrm flipH="1">
            <a:off x="2786050" y="3429000"/>
            <a:ext cx="1152525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" name="Line 51"/>
          <p:cNvSpPr>
            <a:spLocks noChangeShapeType="1"/>
          </p:cNvSpPr>
          <p:nvPr/>
        </p:nvSpPr>
        <p:spPr bwMode="auto">
          <a:xfrm>
            <a:off x="5864229" y="3363912"/>
            <a:ext cx="1350978" cy="42227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9" name="Line 52"/>
          <p:cNvSpPr>
            <a:spLocks noChangeShapeType="1"/>
          </p:cNvSpPr>
          <p:nvPr/>
        </p:nvSpPr>
        <p:spPr bwMode="auto">
          <a:xfrm flipV="1">
            <a:off x="4857752" y="1857363"/>
            <a:ext cx="857256" cy="137476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0" name="Text Box 53"/>
          <p:cNvSpPr txBox="1">
            <a:spLocks noChangeArrowheads="1"/>
          </p:cNvSpPr>
          <p:nvPr/>
        </p:nvSpPr>
        <p:spPr bwMode="auto">
          <a:xfrm>
            <a:off x="5786446" y="1571612"/>
            <a:ext cx="28797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МГГУ и АНХ при правительстве РФ</a:t>
            </a:r>
          </a:p>
        </p:txBody>
      </p:sp>
      <p:cxnSp>
        <p:nvCxnSpPr>
          <p:cNvPr id="42" name="Прямая со стрелкой 41"/>
          <p:cNvCxnSpPr/>
          <p:nvPr/>
        </p:nvCxnSpPr>
        <p:spPr>
          <a:xfrm flipV="1">
            <a:off x="5929322" y="2714620"/>
            <a:ext cx="2143140" cy="500066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8001024" y="2500306"/>
            <a:ext cx="1142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МАТИ</a:t>
            </a:r>
            <a:endParaRPr lang="ru-RU" dirty="0"/>
          </a:p>
        </p:txBody>
      </p:sp>
      <p:sp>
        <p:nvSpPr>
          <p:cNvPr id="44" name="TextBox 43"/>
          <p:cNvSpPr txBox="1"/>
          <p:nvPr/>
        </p:nvSpPr>
        <p:spPr>
          <a:xfrm>
            <a:off x="2928926" y="571480"/>
            <a:ext cx="6215074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Социальные партнеры гимназии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9" grpId="0"/>
      <p:bldP spid="10" grpId="0"/>
      <p:bldP spid="11" grpId="0"/>
      <p:bldP spid="12" grpId="0" animBg="1"/>
      <p:bldP spid="13" grpId="0"/>
      <p:bldP spid="14" grpId="0" animBg="1"/>
      <p:bldP spid="15" grpId="0" animBg="1"/>
      <p:bldP spid="16" grpId="0" animBg="1"/>
      <p:bldP spid="17" grpId="0"/>
      <p:bldP spid="18" grpId="0" animBg="1"/>
      <p:bldP spid="19" grpId="0" animBg="1"/>
      <p:bldP spid="20" grpId="0"/>
      <p:bldP spid="21" grpId="0" animBg="1"/>
      <p:bldP spid="23" grpId="0"/>
      <p:bldP spid="24" grpId="0" animBg="1"/>
      <p:bldP spid="25" grpId="0"/>
      <p:bldP spid="26" grpId="0" animBg="1"/>
      <p:bldP spid="27" grpId="0"/>
      <p:bldP spid="28" grpId="0"/>
      <p:bldP spid="29" grpId="0" animBg="1"/>
      <p:bldP spid="30" grpId="0"/>
      <p:bldP spid="32" grpId="0"/>
      <p:bldP spid="33" grpId="0"/>
      <p:bldP spid="34" grpId="0" animBg="1"/>
      <p:bldP spid="35" grpId="0" animBg="1"/>
      <p:bldP spid="36" grpId="0"/>
      <p:bldP spid="37" grpId="0" animBg="1"/>
      <p:bldP spid="38" grpId="0" animBg="1"/>
      <p:bldP spid="39" grpId="0" animBg="1"/>
      <p:bldP spid="4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14612" y="571480"/>
            <a:ext cx="5929354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Научно –исследовательская деятельность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 rot="10800000" flipV="1">
            <a:off x="3143240" y="3929066"/>
            <a:ext cx="2928958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кафедры гимназии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2714620"/>
            <a:ext cx="2071702" cy="12715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Физико</a:t>
            </a:r>
            <a:r>
              <a:rPr lang="ru-RU" dirty="0" smtClean="0"/>
              <a:t>- математическая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357950" y="2643182"/>
            <a:ext cx="2214578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гуманитарная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42910" y="4929198"/>
            <a:ext cx="2143140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Естественно- научная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286512" y="4929198"/>
            <a:ext cx="2357454" cy="14859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Профильного образования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929058" y="2357430"/>
            <a:ext cx="1557342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НОУ </a:t>
            </a:r>
            <a:endParaRPr lang="ru-RU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 rot="5400000" flipH="1" flipV="1">
            <a:off x="4392612" y="3536952"/>
            <a:ext cx="5016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10800000">
            <a:off x="2643174" y="4000504"/>
            <a:ext cx="500066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>
            <a:off x="2750331" y="4464851"/>
            <a:ext cx="500066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6" idx="2"/>
          </p:cNvCxnSpPr>
          <p:nvPr/>
        </p:nvCxnSpPr>
        <p:spPr>
          <a:xfrm flipV="1">
            <a:off x="6072198" y="4071942"/>
            <a:ext cx="285752" cy="3214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16200000" flipH="1">
            <a:off x="5857884" y="4572008"/>
            <a:ext cx="500066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V="1">
            <a:off x="2643174" y="2786058"/>
            <a:ext cx="1214446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8" idx="1"/>
            <a:endCxn id="11" idx="3"/>
          </p:cNvCxnSpPr>
          <p:nvPr/>
        </p:nvCxnSpPr>
        <p:spPr>
          <a:xfrm rot="10800000">
            <a:off x="5486400" y="2821778"/>
            <a:ext cx="871550" cy="4643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V="1">
            <a:off x="1928794" y="3214686"/>
            <a:ext cx="2000264" cy="17145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rot="16200000" flipV="1">
            <a:off x="7216000" y="4929992"/>
            <a:ext cx="71438" cy="698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>
            <a:stCxn id="10" idx="0"/>
          </p:cNvCxnSpPr>
          <p:nvPr/>
        </p:nvCxnSpPr>
        <p:spPr>
          <a:xfrm rot="16200000" flipV="1">
            <a:off x="5554273" y="3018231"/>
            <a:ext cx="1857388" cy="19645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Прямоугольник 43"/>
          <p:cNvSpPr/>
          <p:nvPr/>
        </p:nvSpPr>
        <p:spPr>
          <a:xfrm>
            <a:off x="3000364" y="5214950"/>
            <a:ext cx="1428760" cy="10572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Психолого</a:t>
            </a:r>
            <a:r>
              <a:rPr lang="ru-RU" dirty="0" smtClean="0"/>
              <a:t> </a:t>
            </a:r>
            <a:r>
              <a:rPr lang="ru-RU" sz="1400" dirty="0" smtClean="0"/>
              <a:t>педагогическая и </a:t>
            </a:r>
            <a:r>
              <a:rPr lang="ru-RU" sz="1400" dirty="0" err="1" smtClean="0"/>
              <a:t>социальнл-педагогическая</a:t>
            </a:r>
            <a:endParaRPr lang="ru-RU" sz="1400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4500562" y="5214950"/>
            <a:ext cx="1643074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Физкультурно-оздоровительная</a:t>
            </a:r>
            <a:endParaRPr lang="ru-RU" sz="1400" dirty="0"/>
          </a:p>
        </p:txBody>
      </p:sp>
      <p:cxnSp>
        <p:nvCxnSpPr>
          <p:cNvPr id="47" name="Прямая со стрелкой 46"/>
          <p:cNvCxnSpPr>
            <a:endCxn id="44" idx="0"/>
          </p:cNvCxnSpPr>
          <p:nvPr/>
        </p:nvCxnSpPr>
        <p:spPr>
          <a:xfrm rot="5400000">
            <a:off x="3714744" y="4857760"/>
            <a:ext cx="357190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>
            <a:endCxn id="45" idx="0"/>
          </p:cNvCxnSpPr>
          <p:nvPr/>
        </p:nvCxnSpPr>
        <p:spPr>
          <a:xfrm>
            <a:off x="4929190" y="4857760"/>
            <a:ext cx="392909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643174" y="571480"/>
            <a:ext cx="600079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Материальное обеспечение гимназии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85720" y="1571612"/>
            <a:ext cx="8358246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sz="1600" dirty="0" smtClean="0"/>
          </a:p>
          <a:p>
            <a:r>
              <a:rPr lang="ru-RU" sz="1600" dirty="0" smtClean="0"/>
              <a:t>Гимназия обладает бассейном «Лидер» с двумя ванными (большой и малой), спортивным, гимнастическим и тренажерным залами, актовым залом; </a:t>
            </a:r>
          </a:p>
          <a:p>
            <a:r>
              <a:rPr lang="ru-RU" sz="1600" dirty="0" smtClean="0"/>
              <a:t>современной столовой с пищеблоком на 150 посадочных мест</a:t>
            </a:r>
          </a:p>
          <a:p>
            <a:r>
              <a:rPr lang="ru-RU" sz="1600" dirty="0" smtClean="0"/>
              <a:t>столярной, слесарной и швейной мастерскими, </a:t>
            </a:r>
          </a:p>
          <a:p>
            <a:r>
              <a:rPr lang="ru-RU" sz="1600" dirty="0" smtClean="0"/>
              <a:t>кабинетами дополнительного образования, в т. ч. музыкальными, современными учебными кабинетами, среди которых 2 кабинета информатики ( на 13 учебных мест каждый), </a:t>
            </a:r>
          </a:p>
          <a:p>
            <a:r>
              <a:rPr lang="ru-RU" sz="1600" dirty="0" smtClean="0"/>
              <a:t>25 кабинетов оснащены компьютерным и </a:t>
            </a:r>
            <a:r>
              <a:rPr lang="ru-RU" sz="1600" dirty="0" err="1" smtClean="0"/>
              <a:t>мультимедийным</a:t>
            </a:r>
            <a:r>
              <a:rPr lang="ru-RU" sz="1600" dirty="0" smtClean="0"/>
              <a:t> оборудованием с выходом в Интернет, в двух  кабинетах имеются интерактивные доски, все учебные кабинеты оснащены видео и аудио аппаратурой, </a:t>
            </a:r>
          </a:p>
          <a:p>
            <a:r>
              <a:rPr lang="ru-RU" sz="1600" dirty="0" smtClean="0"/>
              <a:t>Имеется современный кабинет ОБЖ, оснащенный необходимым оборудованием</a:t>
            </a:r>
          </a:p>
          <a:p>
            <a:r>
              <a:rPr lang="ru-RU" sz="1600" dirty="0" smtClean="0"/>
              <a:t>в кабинете музыки имеется  рояль, синтезатор, </a:t>
            </a:r>
          </a:p>
          <a:p>
            <a:r>
              <a:rPr lang="ru-RU" sz="1600" dirty="0" smtClean="0"/>
              <a:t>в актовом зале имеется компьютер, оснащенный программой караоке, и современный микшер, профессиональные </a:t>
            </a:r>
            <a:r>
              <a:rPr lang="ru-RU" sz="1600" dirty="0" err="1" smtClean="0"/>
              <a:t>радиомикрофоны</a:t>
            </a:r>
            <a:r>
              <a:rPr lang="ru-RU" sz="1600" dirty="0" smtClean="0"/>
              <a:t> и колонки;</a:t>
            </a:r>
          </a:p>
          <a:p>
            <a:r>
              <a:rPr lang="ru-RU" sz="1600" dirty="0" smtClean="0"/>
              <a:t> имеется библиотека с фондом более чем  4000 книг;</a:t>
            </a:r>
          </a:p>
          <a:p>
            <a:r>
              <a:rPr lang="ru-RU" sz="1600" dirty="0" smtClean="0"/>
              <a:t>аудио и видеотекой более чем 500 учебных и художественных фильмов;</a:t>
            </a:r>
          </a:p>
          <a:p>
            <a:r>
              <a:rPr lang="ru-RU" sz="1600" dirty="0" smtClean="0"/>
              <a:t>сервер «КМ Школы»</a:t>
            </a:r>
          </a:p>
          <a:p>
            <a:r>
              <a:rPr lang="ru-RU" sz="1600" dirty="0" smtClean="0"/>
              <a:t>Медицинским,  процедурным и зубоврачебным кабинетами.</a:t>
            </a:r>
            <a:endParaRPr lang="ru-RU" sz="16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2" y="500042"/>
            <a:ext cx="5972188" cy="642942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/>
              <a:t>Кадровый состав гимназии №7- победителя ПНПО 2007 г. в 2008/2009 учебном году</a:t>
            </a:r>
            <a:endParaRPr lang="ru-RU" sz="2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28860" y="1500174"/>
            <a:ext cx="6257940" cy="507436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b="1" i="1" dirty="0" smtClean="0"/>
              <a:t>Гимназия обладает высококвалифицированными кадрами.</a:t>
            </a:r>
          </a:p>
          <a:p>
            <a:pPr>
              <a:buNone/>
            </a:pPr>
            <a:r>
              <a:rPr lang="ru-RU" sz="1600" b="1" i="1" dirty="0" smtClean="0"/>
              <a:t>Все предметы ведутся в полном объеме, кадровые вакансии отсутствуют.</a:t>
            </a:r>
          </a:p>
          <a:p>
            <a:pPr>
              <a:buNone/>
            </a:pPr>
            <a:r>
              <a:rPr lang="ru-RU" sz="1600" dirty="0" smtClean="0"/>
              <a:t>Среди  71 учителей гимназии:</a:t>
            </a:r>
          </a:p>
          <a:p>
            <a:pPr>
              <a:buNone/>
            </a:pPr>
            <a:r>
              <a:rPr lang="ru-RU" sz="1600" dirty="0" smtClean="0"/>
              <a:t>Доктор наук - 1</a:t>
            </a:r>
          </a:p>
          <a:p>
            <a:pPr>
              <a:buNone/>
            </a:pPr>
            <a:r>
              <a:rPr lang="ru-RU" sz="1600" dirty="0" smtClean="0"/>
              <a:t>Кандидаты наук- 3</a:t>
            </a:r>
          </a:p>
          <a:p>
            <a:pPr>
              <a:buNone/>
            </a:pPr>
            <a:r>
              <a:rPr lang="ru-RU" sz="1600" dirty="0" smtClean="0"/>
              <a:t>Заслуженный учитель РФ - 1</a:t>
            </a:r>
          </a:p>
          <a:p>
            <a:pPr>
              <a:buNone/>
            </a:pPr>
            <a:r>
              <a:rPr lang="ru-RU" sz="1600" dirty="0" smtClean="0"/>
              <a:t>Почетный работник общего образования РФ – </a:t>
            </a:r>
          </a:p>
          <a:p>
            <a:pPr>
              <a:buNone/>
            </a:pPr>
            <a:r>
              <a:rPr lang="ru-RU" sz="1600" dirty="0" smtClean="0"/>
              <a:t>Победители ПНПО- 2</a:t>
            </a:r>
          </a:p>
          <a:p>
            <a:pPr>
              <a:buNone/>
            </a:pPr>
            <a:r>
              <a:rPr lang="ru-RU" sz="1600" dirty="0" smtClean="0"/>
              <a:t>Высшую квалификационную категорию имеют- 30 чел.-42%</a:t>
            </a:r>
          </a:p>
          <a:p>
            <a:pPr>
              <a:buNone/>
            </a:pPr>
            <a:r>
              <a:rPr lang="ru-RU" sz="1600" dirty="0" smtClean="0"/>
              <a:t>Первую квалификационную категорию имеют-   13 чел.- 18%</a:t>
            </a:r>
          </a:p>
          <a:p>
            <a:pPr>
              <a:buNone/>
            </a:pPr>
            <a:r>
              <a:rPr lang="ru-RU" sz="1600" dirty="0" smtClean="0"/>
              <a:t>Вторую квалификационную категорию имеют-    19 чел.- 27%</a:t>
            </a:r>
          </a:p>
          <a:p>
            <a:pPr>
              <a:buNone/>
            </a:pPr>
            <a:r>
              <a:rPr lang="ru-RU" sz="1600" dirty="0" smtClean="0"/>
              <a:t>Среди них пенсионного возраста достигли 8 человек, что составляет 11 % от общего числа </a:t>
            </a:r>
            <a:r>
              <a:rPr lang="ru-RU" sz="1600" dirty="0" err="1" smtClean="0"/>
              <a:t>педработников</a:t>
            </a:r>
            <a:r>
              <a:rPr lang="ru-RU" sz="1600" dirty="0" smtClean="0"/>
              <a:t>.</a:t>
            </a:r>
            <a:endParaRPr lang="ru-RU" sz="16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74" y="571480"/>
            <a:ext cx="6043626" cy="5715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Выводы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5002924"/>
          </a:xfrm>
        </p:spPr>
        <p:txBody>
          <a:bodyPr>
            <a:normAutofit/>
          </a:bodyPr>
          <a:lstStyle/>
          <a:p>
            <a:r>
              <a:rPr lang="ru-RU" sz="1400" dirty="0" smtClean="0"/>
              <a:t>                                      </a:t>
            </a:r>
          </a:p>
          <a:p>
            <a:endParaRPr lang="ru-RU" sz="1400" dirty="0" smtClean="0"/>
          </a:p>
          <a:p>
            <a:pPr marL="452628" indent="-342900">
              <a:buFont typeface="+mj-lt"/>
              <a:buAutoNum type="arabicPeriod"/>
            </a:pPr>
            <a:r>
              <a:rPr lang="ru-RU" sz="1400" dirty="0" smtClean="0"/>
              <a:t>В гимназии создана хорошая материальная база, удовлетворяющая современным требованиям , что позволяет  осуществлять образование    в соответствии с современными требованиями.  </a:t>
            </a:r>
          </a:p>
          <a:p>
            <a:pPr marL="452628" indent="-342900">
              <a:buFont typeface="+mj-lt"/>
              <a:buAutoNum type="arabicPeriod"/>
            </a:pPr>
            <a:r>
              <a:rPr lang="ru-RU" sz="1400" dirty="0" smtClean="0"/>
              <a:t>Все помещения соответствуют нормам </a:t>
            </a:r>
            <a:r>
              <a:rPr lang="ru-RU" sz="1400" smtClean="0"/>
              <a:t>СанПиНа</a:t>
            </a:r>
            <a:r>
              <a:rPr lang="ru-RU" sz="1400" dirty="0" smtClean="0"/>
              <a:t>.</a:t>
            </a:r>
          </a:p>
          <a:p>
            <a:pPr marL="452628" indent="-342900">
              <a:buFont typeface="+mj-lt"/>
              <a:buAutoNum type="arabicPeriod"/>
            </a:pPr>
            <a:r>
              <a:rPr lang="ru-RU" sz="1400" dirty="0" smtClean="0"/>
              <a:t>В гимназии имеются  высококвалифицированные кадры , обеспечивающие высокое качество образования.</a:t>
            </a:r>
          </a:p>
          <a:p>
            <a:pPr marL="452628" indent="-342900">
              <a:buFont typeface="+mj-lt"/>
              <a:buAutoNum type="arabicPeriod"/>
            </a:pPr>
            <a:r>
              <a:rPr lang="ru-RU" sz="1400" dirty="0" smtClean="0"/>
              <a:t>В гимназии созданы условия для сохранения здоровья учащихся и оказания оздоровительных услуг населению.</a:t>
            </a:r>
          </a:p>
          <a:p>
            <a:pPr marL="452628" indent="-342900">
              <a:buFont typeface="+mj-lt"/>
              <a:buAutoNum type="arabicPeriod"/>
            </a:pPr>
            <a:r>
              <a:rPr lang="ru-RU" sz="1400" dirty="0" smtClean="0"/>
              <a:t>Территория гимназии находится в относительной отдаленности от основных центров дополнительного образования города, то большинство учащихся занято в кружках и секциях гимназии. В то же время в гимназии созданы условия для предоставления широкого спектра услуг  дополнительного образования населению  города и микрорайона.</a:t>
            </a:r>
          </a:p>
          <a:p>
            <a:pPr marL="452628" indent="-342900">
              <a:buFont typeface="+mj-lt"/>
              <a:buAutoNum type="arabicPeriod"/>
            </a:pPr>
            <a:r>
              <a:rPr lang="ru-RU" sz="1400" dirty="0" smtClean="0"/>
              <a:t>В гимназии осуществляется профильное и </a:t>
            </a:r>
            <a:r>
              <a:rPr lang="ru-RU" sz="1400" dirty="0" err="1" smtClean="0"/>
              <a:t>предпрофильное</a:t>
            </a:r>
            <a:r>
              <a:rPr lang="ru-RU" sz="1400" dirty="0" smtClean="0"/>
              <a:t> образование, позволяющее удовлетворить запросы родителей учащихся, налажены тесные связи с ВУЗами и обмен учащимися из итальянского г. Падуя.</a:t>
            </a:r>
          </a:p>
          <a:p>
            <a:pPr marL="452628" indent="-342900">
              <a:buFont typeface="+mj-lt"/>
              <a:buAutoNum type="arabicPeriod"/>
            </a:pPr>
            <a:r>
              <a:rPr lang="ru-RU" sz="1400" dirty="0" smtClean="0"/>
              <a:t>В перспективе в гимназии планируется  открыть музыкальную и художественную школы, что позволит ей функционировать в качестве </a:t>
            </a:r>
            <a:r>
              <a:rPr lang="ru-RU" sz="1400" dirty="0" err="1" smtClean="0"/>
              <a:t>социокультурного</a:t>
            </a:r>
            <a:r>
              <a:rPr lang="ru-RU" sz="1400" dirty="0" smtClean="0"/>
              <a:t> ресурсного центра.       </a:t>
            </a:r>
            <a:endParaRPr lang="ru-RU"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OEM\Рабочий стол\карта г лыткарино886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74785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2071670" y="142852"/>
            <a:ext cx="285752" cy="285752"/>
          </a:xfrm>
          <a:prstGeom prst="ellips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glow rad="63500">
              <a:schemeClr val="accent3">
                <a:satMod val="175000"/>
                <a:alpha val="40000"/>
              </a:schemeClr>
            </a:glow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715140" y="1571612"/>
            <a:ext cx="214314" cy="214314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effectLst>
            <a:glow rad="63500">
              <a:schemeClr val="accent3">
                <a:satMod val="175000"/>
                <a:alpha val="40000"/>
              </a:schemeClr>
            </a:glow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286380" y="3500438"/>
            <a:ext cx="214314" cy="214314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effectLst>
            <a:glow rad="63500">
              <a:schemeClr val="accent3">
                <a:satMod val="175000"/>
                <a:alpha val="40000"/>
              </a:schemeClr>
            </a:glow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857752" y="5143512"/>
            <a:ext cx="214314" cy="214314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effectLst>
            <a:glow rad="63500">
              <a:schemeClr val="accent3">
                <a:satMod val="175000"/>
                <a:alpha val="40000"/>
              </a:schemeClr>
            </a:glow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215074" y="6215082"/>
            <a:ext cx="214314" cy="214314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effectLst>
            <a:glow rad="63500">
              <a:schemeClr val="accent3">
                <a:satMod val="175000"/>
                <a:alpha val="40000"/>
              </a:schemeClr>
            </a:glow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2643174" y="2214554"/>
            <a:ext cx="214314" cy="214314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effectLst>
            <a:glow rad="63500">
              <a:schemeClr val="accent3">
                <a:satMod val="175000"/>
                <a:alpha val="40000"/>
              </a:schemeClr>
            </a:glow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714612" y="4857760"/>
            <a:ext cx="214314" cy="214314"/>
          </a:xfrm>
          <a:prstGeom prst="ellipse">
            <a:avLst/>
          </a:prstGeom>
          <a:solidFill>
            <a:srgbClr val="FFFF00"/>
          </a:solidFill>
          <a:effectLst>
            <a:glow rad="63500">
              <a:schemeClr val="accent3">
                <a:satMod val="175000"/>
                <a:alpha val="40000"/>
              </a:schemeClr>
            </a:glow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6357950" y="4143380"/>
            <a:ext cx="214314" cy="214314"/>
          </a:xfrm>
          <a:prstGeom prst="ellipse">
            <a:avLst/>
          </a:prstGeom>
          <a:solidFill>
            <a:srgbClr val="FFFF00"/>
          </a:solidFill>
          <a:effectLst>
            <a:glow rad="63500">
              <a:schemeClr val="accent3">
                <a:satMod val="175000"/>
                <a:alpha val="40000"/>
              </a:schemeClr>
            </a:glow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5786446" y="6643686"/>
            <a:ext cx="214314" cy="214314"/>
          </a:xfrm>
          <a:prstGeom prst="ellipse">
            <a:avLst/>
          </a:prstGeom>
          <a:solidFill>
            <a:srgbClr val="FFFF00"/>
          </a:solidFill>
          <a:effectLst>
            <a:glow rad="63500">
              <a:schemeClr val="accent3">
                <a:satMod val="175000"/>
                <a:alpha val="40000"/>
              </a:schemeClr>
            </a:glow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Овал 17"/>
          <p:cNvSpPr/>
          <p:nvPr/>
        </p:nvSpPr>
        <p:spPr>
          <a:xfrm>
            <a:off x="5500694" y="5572140"/>
            <a:ext cx="214314" cy="214314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effectLst>
            <a:glow rad="63500">
              <a:schemeClr val="accent3">
                <a:satMod val="175000"/>
                <a:alpha val="40000"/>
              </a:schemeClr>
            </a:glow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3357554" y="4143380"/>
            <a:ext cx="214314" cy="214314"/>
          </a:xfrm>
          <a:prstGeom prst="ellipse">
            <a:avLst/>
          </a:prstGeom>
          <a:solidFill>
            <a:srgbClr val="FFFF00"/>
          </a:solidFill>
          <a:effectLst>
            <a:glow rad="63500">
              <a:schemeClr val="accent3">
                <a:satMod val="175000"/>
                <a:alpha val="40000"/>
              </a:schemeClr>
            </a:glow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6000760" y="1500174"/>
            <a:ext cx="214314" cy="214314"/>
          </a:xfrm>
          <a:prstGeom prst="ellipse">
            <a:avLst/>
          </a:prstGeom>
          <a:solidFill>
            <a:srgbClr val="7030A0"/>
          </a:solidFill>
          <a:effectLst>
            <a:glow rad="63500">
              <a:schemeClr val="accent3">
                <a:satMod val="175000"/>
                <a:alpha val="40000"/>
              </a:schemeClr>
            </a:glow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2214546" y="928670"/>
            <a:ext cx="214314" cy="214314"/>
          </a:xfrm>
          <a:prstGeom prst="ellipse">
            <a:avLst/>
          </a:prstGeom>
          <a:solidFill>
            <a:srgbClr val="7030A0"/>
          </a:solidFill>
          <a:effectLst>
            <a:glow rad="63500">
              <a:schemeClr val="accent3">
                <a:satMod val="175000"/>
                <a:alpha val="40000"/>
              </a:schemeClr>
            </a:glow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5286380" y="2357430"/>
            <a:ext cx="214314" cy="214314"/>
          </a:xfrm>
          <a:prstGeom prst="ellipse">
            <a:avLst/>
          </a:prstGeom>
          <a:solidFill>
            <a:srgbClr val="7030A0"/>
          </a:solidFill>
          <a:effectLst>
            <a:glow rad="63500">
              <a:schemeClr val="accent3">
                <a:satMod val="175000"/>
                <a:alpha val="40000"/>
              </a:schemeClr>
            </a:glow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4929190" y="1285860"/>
            <a:ext cx="214314" cy="214314"/>
          </a:xfrm>
          <a:prstGeom prst="ellipse">
            <a:avLst/>
          </a:prstGeom>
          <a:solidFill>
            <a:srgbClr val="7030A0"/>
          </a:solidFill>
          <a:effectLst>
            <a:glow rad="63500">
              <a:schemeClr val="accent3">
                <a:satMod val="175000"/>
                <a:alpha val="40000"/>
              </a:schemeClr>
            </a:glow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6000760" y="3071810"/>
            <a:ext cx="214314" cy="214314"/>
          </a:xfrm>
          <a:prstGeom prst="ellipse">
            <a:avLst/>
          </a:prstGeom>
          <a:solidFill>
            <a:srgbClr val="FFFF00"/>
          </a:solidFill>
          <a:effectLst>
            <a:glow rad="63500">
              <a:schemeClr val="accent3">
                <a:satMod val="175000"/>
                <a:alpha val="40000"/>
              </a:schemeClr>
            </a:glow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3000364" y="142852"/>
            <a:ext cx="214314" cy="214314"/>
          </a:xfrm>
          <a:prstGeom prst="ellipse">
            <a:avLst/>
          </a:prstGeom>
          <a:solidFill>
            <a:srgbClr val="7030A0"/>
          </a:solidFill>
          <a:effectLst>
            <a:glow rad="63500">
              <a:schemeClr val="accent3">
                <a:satMod val="175000"/>
                <a:alpha val="40000"/>
              </a:schemeClr>
            </a:glow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3857620" y="3714752"/>
            <a:ext cx="214314" cy="214314"/>
          </a:xfrm>
          <a:prstGeom prst="ellipse">
            <a:avLst/>
          </a:prstGeom>
          <a:solidFill>
            <a:srgbClr val="7030A0"/>
          </a:solidFill>
          <a:effectLst>
            <a:glow rad="63500">
              <a:schemeClr val="accent3">
                <a:satMod val="175000"/>
                <a:alpha val="40000"/>
              </a:schemeClr>
            </a:glow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4643438" y="3143248"/>
            <a:ext cx="214314" cy="214314"/>
          </a:xfrm>
          <a:prstGeom prst="ellipse">
            <a:avLst/>
          </a:prstGeom>
          <a:solidFill>
            <a:srgbClr val="7030A0"/>
          </a:solidFill>
          <a:effectLst>
            <a:glow rad="63500">
              <a:schemeClr val="accent3">
                <a:satMod val="175000"/>
                <a:alpha val="40000"/>
              </a:schemeClr>
            </a:glow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5429256" y="3714752"/>
            <a:ext cx="214314" cy="214314"/>
          </a:xfrm>
          <a:prstGeom prst="ellipse">
            <a:avLst/>
          </a:prstGeom>
          <a:solidFill>
            <a:srgbClr val="7030A0"/>
          </a:solidFill>
          <a:effectLst>
            <a:glow rad="63500">
              <a:schemeClr val="accent3">
                <a:satMod val="175000"/>
                <a:alpha val="40000"/>
              </a:schemeClr>
            </a:glow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6572264" y="5214950"/>
            <a:ext cx="214314" cy="214314"/>
          </a:xfrm>
          <a:prstGeom prst="ellipse">
            <a:avLst/>
          </a:prstGeom>
          <a:solidFill>
            <a:srgbClr val="7030A0"/>
          </a:solidFill>
          <a:effectLst>
            <a:glow rad="63500">
              <a:schemeClr val="accent3">
                <a:satMod val="175000"/>
                <a:alpha val="40000"/>
              </a:schemeClr>
            </a:glow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6143636" y="5214950"/>
            <a:ext cx="214314" cy="214314"/>
          </a:xfrm>
          <a:prstGeom prst="ellipse">
            <a:avLst/>
          </a:prstGeom>
          <a:solidFill>
            <a:srgbClr val="7030A0"/>
          </a:solidFill>
          <a:effectLst>
            <a:glow rad="63500">
              <a:schemeClr val="accent3">
                <a:satMod val="175000"/>
                <a:alpha val="40000"/>
              </a:schemeClr>
            </a:glow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6715140" y="6643686"/>
            <a:ext cx="214314" cy="214314"/>
          </a:xfrm>
          <a:prstGeom prst="ellipse">
            <a:avLst/>
          </a:prstGeom>
          <a:solidFill>
            <a:srgbClr val="7030A0"/>
          </a:solidFill>
          <a:effectLst>
            <a:glow rad="63500">
              <a:schemeClr val="accent3">
                <a:satMod val="175000"/>
                <a:alpha val="40000"/>
              </a:schemeClr>
            </a:glow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6643702" y="5929330"/>
            <a:ext cx="214314" cy="214314"/>
          </a:xfrm>
          <a:prstGeom prst="ellipse">
            <a:avLst/>
          </a:prstGeom>
          <a:solidFill>
            <a:srgbClr val="FFFF00"/>
          </a:solidFill>
          <a:effectLst>
            <a:glow rad="63500">
              <a:schemeClr val="accent3">
                <a:satMod val="175000"/>
                <a:alpha val="40000"/>
              </a:schemeClr>
            </a:glow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4929190" y="6643686"/>
            <a:ext cx="214314" cy="214314"/>
          </a:xfrm>
          <a:prstGeom prst="ellipse">
            <a:avLst/>
          </a:prstGeom>
          <a:solidFill>
            <a:srgbClr val="7030A0"/>
          </a:solidFill>
          <a:effectLst>
            <a:glow rad="63500">
              <a:schemeClr val="accent3">
                <a:satMod val="175000"/>
                <a:alpha val="40000"/>
              </a:schemeClr>
            </a:glow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5429256" y="6500834"/>
            <a:ext cx="214314" cy="214314"/>
          </a:xfrm>
          <a:prstGeom prst="ellipse">
            <a:avLst/>
          </a:prstGeom>
          <a:solidFill>
            <a:schemeClr val="accent6">
              <a:lumMod val="75000"/>
            </a:schemeClr>
          </a:solidFill>
          <a:effectLst>
            <a:glow rad="63500">
              <a:schemeClr val="accent3">
                <a:satMod val="175000"/>
                <a:alpha val="40000"/>
              </a:schemeClr>
            </a:glow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3143240" y="3571876"/>
            <a:ext cx="214314" cy="214314"/>
          </a:xfrm>
          <a:prstGeom prst="ellipse">
            <a:avLst/>
          </a:prstGeom>
          <a:solidFill>
            <a:schemeClr val="accent6">
              <a:lumMod val="75000"/>
            </a:schemeClr>
          </a:solidFill>
          <a:effectLst>
            <a:glow rad="63500">
              <a:schemeClr val="accent3">
                <a:satMod val="175000"/>
                <a:alpha val="40000"/>
              </a:schemeClr>
            </a:glow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8501090" y="5357826"/>
            <a:ext cx="214314" cy="214314"/>
          </a:xfrm>
          <a:prstGeom prst="ellipse">
            <a:avLst/>
          </a:prstGeom>
          <a:solidFill>
            <a:schemeClr val="accent6">
              <a:lumMod val="75000"/>
            </a:schemeClr>
          </a:solidFill>
          <a:effectLst>
            <a:glow rad="63500">
              <a:schemeClr val="accent3">
                <a:satMod val="175000"/>
                <a:alpha val="40000"/>
              </a:schemeClr>
            </a:glow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0" y="3143248"/>
            <a:ext cx="2500298" cy="371475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i="1" dirty="0" smtClean="0"/>
              <a:t>Условные обозначения:</a:t>
            </a:r>
          </a:p>
          <a:p>
            <a:pPr algn="ctr"/>
            <a:endParaRPr lang="ru-RU" i="1" dirty="0" smtClean="0"/>
          </a:p>
          <a:p>
            <a:r>
              <a:rPr lang="ru-RU" i="1" dirty="0" smtClean="0"/>
              <a:t>         -Гимназия № 7</a:t>
            </a:r>
          </a:p>
          <a:p>
            <a:r>
              <a:rPr lang="ru-RU" i="1" dirty="0" smtClean="0"/>
              <a:t>         -ОУ</a:t>
            </a:r>
          </a:p>
          <a:p>
            <a:r>
              <a:rPr lang="ru-RU" i="1" dirty="0" smtClean="0"/>
              <a:t>         -ДОУ</a:t>
            </a:r>
          </a:p>
          <a:p>
            <a:r>
              <a:rPr lang="ru-RU" i="1" dirty="0" smtClean="0"/>
              <a:t>         -Учреждения доп.образования</a:t>
            </a:r>
          </a:p>
          <a:p>
            <a:r>
              <a:rPr lang="ru-RU" i="1" dirty="0" smtClean="0"/>
              <a:t>        -Средние спец. И высшие </a:t>
            </a:r>
            <a:r>
              <a:rPr lang="ru-RU" i="1" dirty="0" err="1" smtClean="0"/>
              <a:t>образоват</a:t>
            </a:r>
            <a:r>
              <a:rPr lang="ru-RU" i="1" dirty="0" smtClean="0"/>
              <a:t>. учреждения</a:t>
            </a:r>
          </a:p>
          <a:p>
            <a:pPr algn="ctr"/>
            <a:endParaRPr lang="ru-RU" i="1" dirty="0"/>
          </a:p>
        </p:txBody>
      </p:sp>
      <p:sp>
        <p:nvSpPr>
          <p:cNvPr id="41" name="Овал 40"/>
          <p:cNvSpPr/>
          <p:nvPr/>
        </p:nvSpPr>
        <p:spPr>
          <a:xfrm>
            <a:off x="142844" y="3714752"/>
            <a:ext cx="285752" cy="285752"/>
          </a:xfrm>
          <a:prstGeom prst="ellips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glow rad="63500">
              <a:schemeClr val="accent3">
                <a:satMod val="175000"/>
                <a:alpha val="40000"/>
              </a:schemeClr>
            </a:glow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142844" y="4286256"/>
            <a:ext cx="214314" cy="214314"/>
          </a:xfrm>
          <a:prstGeom prst="ellipse">
            <a:avLst/>
          </a:prstGeom>
          <a:solidFill>
            <a:srgbClr val="7030A0"/>
          </a:solidFill>
          <a:effectLst>
            <a:glow rad="63500">
              <a:schemeClr val="accent3">
                <a:satMod val="175000"/>
                <a:alpha val="40000"/>
              </a:schemeClr>
            </a:glow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142844" y="4071942"/>
            <a:ext cx="214314" cy="214314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effectLst>
            <a:glow rad="63500">
              <a:schemeClr val="accent3">
                <a:satMod val="175000"/>
                <a:alpha val="40000"/>
              </a:schemeClr>
            </a:glow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142844" y="4500570"/>
            <a:ext cx="214314" cy="214314"/>
          </a:xfrm>
          <a:prstGeom prst="ellipse">
            <a:avLst/>
          </a:prstGeom>
          <a:solidFill>
            <a:srgbClr val="FFFF00"/>
          </a:solidFill>
          <a:effectLst>
            <a:glow rad="63500">
              <a:schemeClr val="accent3">
                <a:satMod val="175000"/>
                <a:alpha val="40000"/>
              </a:schemeClr>
            </a:glow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142844" y="5143512"/>
            <a:ext cx="214314" cy="214314"/>
          </a:xfrm>
          <a:prstGeom prst="ellipse">
            <a:avLst/>
          </a:prstGeom>
          <a:solidFill>
            <a:schemeClr val="accent6">
              <a:lumMod val="75000"/>
            </a:schemeClr>
          </a:solidFill>
          <a:effectLst>
            <a:glow rad="63500">
              <a:schemeClr val="accent3">
                <a:satMod val="175000"/>
                <a:alpha val="40000"/>
              </a:schemeClr>
            </a:glow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Облако 37"/>
          <p:cNvSpPr/>
          <p:nvPr/>
        </p:nvSpPr>
        <p:spPr>
          <a:xfrm>
            <a:off x="428596" y="1928802"/>
            <a:ext cx="2500330" cy="1500198"/>
          </a:xfrm>
          <a:prstGeom prst="cloud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блако 39"/>
          <p:cNvSpPr/>
          <p:nvPr/>
        </p:nvSpPr>
        <p:spPr>
          <a:xfrm>
            <a:off x="285720" y="4857760"/>
            <a:ext cx="2500330" cy="1500198"/>
          </a:xfrm>
          <a:prstGeom prst="cloud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блако 36"/>
          <p:cNvSpPr/>
          <p:nvPr/>
        </p:nvSpPr>
        <p:spPr>
          <a:xfrm>
            <a:off x="6929454" y="1928802"/>
            <a:ext cx="2500330" cy="1500198"/>
          </a:xfrm>
          <a:prstGeom prst="cloud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блако 38"/>
          <p:cNvSpPr/>
          <p:nvPr/>
        </p:nvSpPr>
        <p:spPr>
          <a:xfrm>
            <a:off x="5072066" y="4786322"/>
            <a:ext cx="4071934" cy="1785950"/>
          </a:xfrm>
          <a:prstGeom prst="cloud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214678" y="714356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Внутренняя сеть гимназии №7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642910" y="2357430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Начальная школа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7215206" y="2428869"/>
            <a:ext cx="1928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Средняя школа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500034" y="5286388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Старшая школа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5429256" y="5500702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Дополнительное образование</a:t>
            </a:r>
            <a:endParaRPr lang="ru-RU" dirty="0"/>
          </a:p>
        </p:txBody>
      </p:sp>
      <p:sp>
        <p:nvSpPr>
          <p:cNvPr id="36" name="Солнце 35"/>
          <p:cNvSpPr/>
          <p:nvPr/>
        </p:nvSpPr>
        <p:spPr>
          <a:xfrm>
            <a:off x="2143108" y="2285992"/>
            <a:ext cx="5214942" cy="357190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929058" y="3857628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Гимназия №7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/>
          <p:cNvSpPr txBox="1"/>
          <p:nvPr/>
        </p:nvSpPr>
        <p:spPr>
          <a:xfrm>
            <a:off x="4929190" y="5000636"/>
            <a:ext cx="157163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4 класс А-22</a:t>
            </a:r>
            <a:endParaRPr lang="ru-RU" dirty="0"/>
          </a:p>
        </p:txBody>
      </p:sp>
      <p:sp>
        <p:nvSpPr>
          <p:cNvPr id="39" name="TextBox 38"/>
          <p:cNvSpPr txBox="1"/>
          <p:nvPr/>
        </p:nvSpPr>
        <p:spPr>
          <a:xfrm>
            <a:off x="5572132" y="5845750"/>
            <a:ext cx="157163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4 класс Г-22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5357818" y="5559998"/>
            <a:ext cx="164307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4 класс В-25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5143504" y="5274246"/>
            <a:ext cx="164307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4 класс Б-24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000364" y="3000372"/>
            <a:ext cx="3429024" cy="2000264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643306" y="3786190"/>
            <a:ext cx="2349516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Начальная школа</a:t>
            </a:r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 rot="16200000" flipV="1">
            <a:off x="2712073" y="2359968"/>
            <a:ext cx="792998" cy="9307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4" idx="7"/>
          </p:cNvCxnSpPr>
          <p:nvPr/>
        </p:nvCxnSpPr>
        <p:spPr>
          <a:xfrm rot="5400000" flipH="1" flipV="1">
            <a:off x="6103275" y="2467126"/>
            <a:ext cx="650122" cy="10022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4" idx="5"/>
          </p:cNvCxnSpPr>
          <p:nvPr/>
        </p:nvCxnSpPr>
        <p:spPr>
          <a:xfrm rot="16200000" flipH="1">
            <a:off x="6210432" y="4424490"/>
            <a:ext cx="435810" cy="10022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4" idx="3"/>
          </p:cNvCxnSpPr>
          <p:nvPr/>
        </p:nvCxnSpPr>
        <p:spPr>
          <a:xfrm rot="5400000">
            <a:off x="2676355" y="4531648"/>
            <a:ext cx="650122" cy="10022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357290" y="2143116"/>
            <a:ext cx="142876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1 классы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715140" y="5143512"/>
            <a:ext cx="142876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4 классы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214414" y="5286388"/>
            <a:ext cx="142876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3 классы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7000892" y="2214554"/>
            <a:ext cx="142876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2 классы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1142976" y="2500306"/>
            <a:ext cx="157163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1 класс А-27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1357290" y="2786058"/>
            <a:ext cx="150019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1 класс Б-25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1571604" y="3071810"/>
            <a:ext cx="150019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1 класс В-27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1571604" y="3357562"/>
            <a:ext cx="150019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1 класс Г-26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7143768" y="2571744"/>
            <a:ext cx="157163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2 класс А-26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6858016" y="2857496"/>
            <a:ext cx="164307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2 класс Б-26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6572264" y="3143248"/>
            <a:ext cx="171451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2 класс В-27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6357950" y="3429000"/>
            <a:ext cx="171451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2 класс Г-25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3000364" y="5072074"/>
            <a:ext cx="150019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3 класс А-21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2786050" y="5417122"/>
            <a:ext cx="150019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3 класс Б-21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2500298" y="5702874"/>
            <a:ext cx="164307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3 класс В-21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2214546" y="5988626"/>
            <a:ext cx="157163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3 класс Г-21</a:t>
            </a:r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2643174" y="714356"/>
            <a:ext cx="6500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Численность начальной школы в 2008-2009 учебном году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3000364" y="3000372"/>
            <a:ext cx="3429024" cy="2000264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643306" y="3786190"/>
            <a:ext cx="2349516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Средняя ступень</a:t>
            </a:r>
            <a:endParaRPr lang="ru-RU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rot="16200000" flipV="1">
            <a:off x="2712073" y="2359968"/>
            <a:ext cx="792998" cy="9307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8" idx="7"/>
          </p:cNvCxnSpPr>
          <p:nvPr/>
        </p:nvCxnSpPr>
        <p:spPr>
          <a:xfrm rot="5400000" flipH="1" flipV="1">
            <a:off x="6103275" y="2467126"/>
            <a:ext cx="650122" cy="10022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8" idx="5"/>
          </p:cNvCxnSpPr>
          <p:nvPr/>
        </p:nvCxnSpPr>
        <p:spPr>
          <a:xfrm rot="16200000" flipH="1">
            <a:off x="6210432" y="4424490"/>
            <a:ext cx="435810" cy="10022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8" idx="3"/>
          </p:cNvCxnSpPr>
          <p:nvPr/>
        </p:nvCxnSpPr>
        <p:spPr>
          <a:xfrm rot="5400000">
            <a:off x="2890668" y="4317335"/>
            <a:ext cx="221496" cy="10022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357290" y="2143116"/>
            <a:ext cx="142876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5 классы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715140" y="5143513"/>
            <a:ext cx="2071702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9 класс А-27 </a:t>
            </a:r>
            <a:r>
              <a:rPr lang="ru-RU" sz="1100" dirty="0" smtClean="0"/>
              <a:t>(социально-гуманитарный)</a:t>
            </a:r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428596" y="5000636"/>
            <a:ext cx="214314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8 классы – </a:t>
            </a:r>
          </a:p>
          <a:p>
            <a:r>
              <a:rPr lang="ru-RU" dirty="0" err="1" smtClean="0"/>
              <a:t>предпрофильные</a:t>
            </a:r>
            <a:endParaRPr lang="ru-RU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7000892" y="2214554"/>
            <a:ext cx="142876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6 классы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1142976" y="2500306"/>
            <a:ext cx="157163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5 класс А-25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1357290" y="2786058"/>
            <a:ext cx="150019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5 класс Б-25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1571604" y="3071810"/>
            <a:ext cx="150019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5 класс В-25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1571604" y="3357562"/>
            <a:ext cx="150019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5 класс Г-26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7143768" y="2571744"/>
            <a:ext cx="157163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6 класс А-22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6858016" y="2857496"/>
            <a:ext cx="164307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6 класс Б-22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6572264" y="3143248"/>
            <a:ext cx="171451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6 класс В-21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6357950" y="3429000"/>
            <a:ext cx="171451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6 класс Г-25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3000364" y="5072074"/>
            <a:ext cx="350046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8 класс А-26 </a:t>
            </a:r>
            <a:r>
              <a:rPr lang="ru-RU" sz="1100" dirty="0" smtClean="0"/>
              <a:t>(социально –гуманитарный) </a:t>
            </a:r>
            <a:endParaRPr lang="ru-RU" sz="1100" dirty="0"/>
          </a:p>
        </p:txBody>
      </p:sp>
      <p:sp>
        <p:nvSpPr>
          <p:cNvPr id="27" name="TextBox 26"/>
          <p:cNvSpPr txBox="1"/>
          <p:nvPr/>
        </p:nvSpPr>
        <p:spPr>
          <a:xfrm>
            <a:off x="2786050" y="5429264"/>
            <a:ext cx="35719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8 класс Б-26 </a:t>
            </a:r>
            <a:r>
              <a:rPr lang="ru-RU" sz="1100" dirty="0" smtClean="0"/>
              <a:t>(физико-математический)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2500298" y="5702874"/>
            <a:ext cx="385765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8 класс В-26 </a:t>
            </a:r>
            <a:r>
              <a:rPr lang="ru-RU" sz="1100" dirty="0" smtClean="0"/>
              <a:t>(социально-экономический)</a:t>
            </a:r>
            <a:endParaRPr lang="ru-RU" sz="1100" dirty="0"/>
          </a:p>
        </p:txBody>
      </p:sp>
      <p:sp>
        <p:nvSpPr>
          <p:cNvPr id="29" name="TextBox 28"/>
          <p:cNvSpPr txBox="1"/>
          <p:nvPr/>
        </p:nvSpPr>
        <p:spPr>
          <a:xfrm>
            <a:off x="2214546" y="6000768"/>
            <a:ext cx="400052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8 класс Г-25 </a:t>
            </a:r>
            <a:r>
              <a:rPr lang="ru-RU" sz="1100" dirty="0" smtClean="0"/>
              <a:t>(общеобразовательный)</a:t>
            </a:r>
            <a:endParaRPr lang="ru-RU" sz="1100" dirty="0"/>
          </a:p>
        </p:txBody>
      </p:sp>
      <p:cxnSp>
        <p:nvCxnSpPr>
          <p:cNvPr id="31" name="Прямая со стрелкой 30"/>
          <p:cNvCxnSpPr>
            <a:stCxn id="8" idx="0"/>
            <a:endCxn id="35" idx="2"/>
          </p:cNvCxnSpPr>
          <p:nvPr/>
        </p:nvCxnSpPr>
        <p:spPr>
          <a:xfrm rot="5400000" flipH="1" flipV="1">
            <a:off x="4506633" y="2792129"/>
            <a:ext cx="41648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000496" y="1142984"/>
            <a:ext cx="142876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7 классы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929058" y="1500174"/>
            <a:ext cx="157163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7 класс А-25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3929058" y="1857364"/>
            <a:ext cx="157163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7 класс Б-25</a:t>
            </a:r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3929058" y="2214554"/>
            <a:ext cx="157163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7 класс В-23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2857488" y="71435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Структура Средней школы в 2008-2009 учебном году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000364" y="3000372"/>
            <a:ext cx="3429024" cy="2000264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786182" y="3500438"/>
            <a:ext cx="2357454" cy="92333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Старшая школа – профильное образование</a:t>
            </a:r>
            <a:endParaRPr lang="ru-RU" dirty="0"/>
          </a:p>
        </p:txBody>
      </p:sp>
      <p:cxnSp>
        <p:nvCxnSpPr>
          <p:cNvPr id="16" name="Прямая со стрелкой 15"/>
          <p:cNvCxnSpPr/>
          <p:nvPr/>
        </p:nvCxnSpPr>
        <p:spPr>
          <a:xfrm rot="5400000" flipH="1" flipV="1">
            <a:off x="4470914" y="2744268"/>
            <a:ext cx="48792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4" idx="4"/>
          </p:cNvCxnSpPr>
          <p:nvPr/>
        </p:nvCxnSpPr>
        <p:spPr>
          <a:xfrm rot="5400000">
            <a:off x="4536281" y="5179231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786182" y="1428736"/>
            <a:ext cx="142876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10 классы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000496" y="5357826"/>
            <a:ext cx="142876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11 классы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857488" y="1785926"/>
            <a:ext cx="364333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10 класс А-25 </a:t>
            </a:r>
            <a:r>
              <a:rPr lang="ru-RU" sz="1100" dirty="0" smtClean="0"/>
              <a:t>(физико-математический )</a:t>
            </a:r>
            <a:endParaRPr lang="ru-RU" sz="1100" dirty="0"/>
          </a:p>
        </p:txBody>
      </p:sp>
      <p:sp>
        <p:nvSpPr>
          <p:cNvPr id="24" name="TextBox 23"/>
          <p:cNvSpPr txBox="1"/>
          <p:nvPr/>
        </p:nvSpPr>
        <p:spPr>
          <a:xfrm>
            <a:off x="2857488" y="2143116"/>
            <a:ext cx="364333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10 класс Б-24 </a:t>
            </a:r>
            <a:r>
              <a:rPr lang="ru-RU" sz="1100" dirty="0" smtClean="0"/>
              <a:t>(</a:t>
            </a:r>
            <a:r>
              <a:rPr lang="ru-RU" sz="1100" dirty="0" err="1" smtClean="0"/>
              <a:t>естественно-научный</a:t>
            </a:r>
            <a:r>
              <a:rPr lang="ru-RU" sz="1100" dirty="0" smtClean="0"/>
              <a:t>) </a:t>
            </a:r>
            <a:endParaRPr lang="ru-RU" sz="1100" dirty="0"/>
          </a:p>
        </p:txBody>
      </p:sp>
      <p:sp>
        <p:nvSpPr>
          <p:cNvPr id="26" name="TextBox 25"/>
          <p:cNvSpPr txBox="1"/>
          <p:nvPr/>
        </p:nvSpPr>
        <p:spPr>
          <a:xfrm>
            <a:off x="3071802" y="5715016"/>
            <a:ext cx="364333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11 класс А-25 </a:t>
            </a:r>
            <a:r>
              <a:rPr lang="ru-RU" sz="1100" dirty="0" smtClean="0"/>
              <a:t>(физико-математический) </a:t>
            </a:r>
            <a:endParaRPr lang="ru-RU" sz="1100" dirty="0"/>
          </a:p>
        </p:txBody>
      </p:sp>
      <p:sp>
        <p:nvSpPr>
          <p:cNvPr id="27" name="TextBox 26"/>
          <p:cNvSpPr txBox="1"/>
          <p:nvPr/>
        </p:nvSpPr>
        <p:spPr>
          <a:xfrm>
            <a:off x="2428860" y="6072206"/>
            <a:ext cx="507209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11 класс Б-25 </a:t>
            </a:r>
            <a:r>
              <a:rPr lang="ru-RU" sz="1100" dirty="0" smtClean="0"/>
              <a:t>(социально –гуманитарный/</a:t>
            </a:r>
            <a:r>
              <a:rPr lang="ru-RU" sz="1100" dirty="0" err="1" smtClean="0"/>
              <a:t>естественно-научный</a:t>
            </a:r>
            <a:r>
              <a:rPr lang="ru-RU" sz="1100" dirty="0" smtClean="0"/>
              <a:t>) </a:t>
            </a:r>
            <a:endParaRPr lang="ru-RU" sz="11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2643174" y="642918"/>
            <a:ext cx="6000792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Структура старшей ступени гимназии №7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Овал 16"/>
          <p:cNvSpPr/>
          <p:nvPr/>
        </p:nvSpPr>
        <p:spPr>
          <a:xfrm>
            <a:off x="3143240" y="1643050"/>
            <a:ext cx="3143272" cy="78581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3000364" y="3000372"/>
            <a:ext cx="3429024" cy="2000264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857620" y="3643314"/>
            <a:ext cx="2357454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Дополнительное образование</a:t>
            </a:r>
            <a:endParaRPr lang="ru-RU" dirty="0"/>
          </a:p>
        </p:txBody>
      </p:sp>
      <p:cxnSp>
        <p:nvCxnSpPr>
          <p:cNvPr id="6" name="Прямая со стрелкой 5"/>
          <p:cNvCxnSpPr>
            <a:stCxn id="4" idx="0"/>
            <a:endCxn id="17" idx="4"/>
          </p:cNvCxnSpPr>
          <p:nvPr/>
        </p:nvCxnSpPr>
        <p:spPr>
          <a:xfrm rot="5400000" flipH="1" flipV="1">
            <a:off x="4429124" y="2714620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929058" y="1785926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факультативы</a:t>
            </a:r>
            <a:endParaRPr lang="ru-RU" dirty="0"/>
          </a:p>
        </p:txBody>
      </p:sp>
      <p:sp>
        <p:nvSpPr>
          <p:cNvPr id="19" name="Овал 18"/>
          <p:cNvSpPr/>
          <p:nvPr/>
        </p:nvSpPr>
        <p:spPr>
          <a:xfrm>
            <a:off x="214282" y="2643182"/>
            <a:ext cx="3143272" cy="78581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857224" y="2786058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спецкурсы</a:t>
            </a:r>
            <a:endParaRPr lang="ru-RU" dirty="0"/>
          </a:p>
        </p:txBody>
      </p:sp>
      <p:sp>
        <p:nvSpPr>
          <p:cNvPr id="21" name="Овал 20"/>
          <p:cNvSpPr/>
          <p:nvPr/>
        </p:nvSpPr>
        <p:spPr>
          <a:xfrm>
            <a:off x="5715008" y="2500306"/>
            <a:ext cx="3143272" cy="78581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6143636" y="2714620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Спортивные секции</a:t>
            </a:r>
            <a:endParaRPr lang="ru-RU" dirty="0"/>
          </a:p>
        </p:txBody>
      </p:sp>
      <p:sp>
        <p:nvSpPr>
          <p:cNvPr id="23" name="Овал 22"/>
          <p:cNvSpPr/>
          <p:nvPr/>
        </p:nvSpPr>
        <p:spPr>
          <a:xfrm>
            <a:off x="214282" y="5572140"/>
            <a:ext cx="3143272" cy="78581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1071538" y="5786454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кружки</a:t>
            </a:r>
            <a:endParaRPr lang="ru-RU" dirty="0"/>
          </a:p>
        </p:txBody>
      </p:sp>
      <p:sp>
        <p:nvSpPr>
          <p:cNvPr id="25" name="Овал 24"/>
          <p:cNvSpPr/>
          <p:nvPr/>
        </p:nvSpPr>
        <p:spPr>
          <a:xfrm>
            <a:off x="5786446" y="5500702"/>
            <a:ext cx="3143272" cy="78581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6429356" y="5715016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НОУ учащихся</a:t>
            </a:r>
            <a:endParaRPr lang="ru-RU" dirty="0"/>
          </a:p>
        </p:txBody>
      </p:sp>
      <p:cxnSp>
        <p:nvCxnSpPr>
          <p:cNvPr id="29" name="Прямая со стрелкой 28"/>
          <p:cNvCxnSpPr>
            <a:stCxn id="4" idx="2"/>
            <a:endCxn id="19" idx="4"/>
          </p:cNvCxnSpPr>
          <p:nvPr/>
        </p:nvCxnSpPr>
        <p:spPr>
          <a:xfrm rot="10800000">
            <a:off x="1785918" y="3429000"/>
            <a:ext cx="1214446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4" idx="3"/>
            <a:endCxn id="23" idx="0"/>
          </p:cNvCxnSpPr>
          <p:nvPr/>
        </p:nvCxnSpPr>
        <p:spPr>
          <a:xfrm rot="5400000">
            <a:off x="2212008" y="4281615"/>
            <a:ext cx="864436" cy="17166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4" idx="5"/>
            <a:endCxn id="25" idx="0"/>
          </p:cNvCxnSpPr>
          <p:nvPr/>
        </p:nvCxnSpPr>
        <p:spPr>
          <a:xfrm rot="16200000" flipH="1">
            <a:off x="6246151" y="4388771"/>
            <a:ext cx="792998" cy="14308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stCxn id="4" idx="6"/>
            <a:endCxn id="21" idx="4"/>
          </p:cNvCxnSpPr>
          <p:nvPr/>
        </p:nvCxnSpPr>
        <p:spPr>
          <a:xfrm flipV="1">
            <a:off x="6429388" y="3286124"/>
            <a:ext cx="857256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Прямоугольник 43"/>
          <p:cNvSpPr/>
          <p:nvPr/>
        </p:nvSpPr>
        <p:spPr>
          <a:xfrm>
            <a:off x="2643174" y="571480"/>
            <a:ext cx="614366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Структура дополнительного образования гимназии№7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5715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</a:t>
            </a:r>
            <a:r>
              <a:rPr lang="ru-RU" sz="2700" b="1" dirty="0" smtClean="0"/>
              <a:t>Факультативы 2008/2009 учебный год</a:t>
            </a:r>
            <a:endParaRPr lang="ru-RU" sz="27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931486"/>
          </a:xfrm>
        </p:spPr>
        <p:txBody>
          <a:bodyPr>
            <a:normAutofit lnSpcReduction="10000"/>
          </a:bodyPr>
          <a:lstStyle/>
          <a:p>
            <a:pPr marL="1346200" indent="0" defTabSz="184150">
              <a:tabLst>
                <a:tab pos="1708150" algn="l"/>
                <a:tab pos="2151063" algn="l"/>
              </a:tabLst>
            </a:pPr>
            <a:r>
              <a:rPr lang="ru-RU" dirty="0" smtClean="0"/>
              <a:t>   Риторика- 1-4 классы</a:t>
            </a:r>
          </a:p>
          <a:p>
            <a:pPr marL="1346200" indent="0" defTabSz="184150">
              <a:tabLst>
                <a:tab pos="1708150" algn="l"/>
                <a:tab pos="2151063" algn="l"/>
              </a:tabLst>
            </a:pPr>
            <a:r>
              <a:rPr lang="ru-RU" dirty="0" smtClean="0"/>
              <a:t>       Истоки- 3-4 классы</a:t>
            </a:r>
          </a:p>
          <a:p>
            <a:pPr marL="1346200" indent="0" defTabSz="184150">
              <a:tabLst>
                <a:tab pos="1708150" algn="l"/>
                <a:tab pos="2151063" algn="l"/>
              </a:tabLst>
            </a:pPr>
            <a:r>
              <a:rPr lang="ru-RU" dirty="0" smtClean="0"/>
              <a:t>      Информатика- 2 классы</a:t>
            </a:r>
          </a:p>
          <a:p>
            <a:pPr marL="1346200" indent="0" defTabSz="184150">
              <a:tabLst>
                <a:tab pos="1708150" algn="l"/>
                <a:tab pos="2151063" algn="l"/>
              </a:tabLst>
            </a:pPr>
            <a:r>
              <a:rPr lang="ru-RU" dirty="0" smtClean="0"/>
              <a:t>       Математика – 7 классы </a:t>
            </a:r>
          </a:p>
          <a:p>
            <a:pPr marL="1346200" indent="0" defTabSz="184150">
              <a:tabLst>
                <a:tab pos="1708150" algn="l"/>
                <a:tab pos="2151063" algn="l"/>
              </a:tabLst>
            </a:pPr>
            <a:r>
              <a:rPr lang="ru-RU" dirty="0" smtClean="0"/>
              <a:t>      Русский язык- 7 классы</a:t>
            </a:r>
          </a:p>
          <a:p>
            <a:pPr marL="1346200" indent="0" defTabSz="184150">
              <a:tabLst>
                <a:tab pos="1708150" algn="l"/>
                <a:tab pos="2151063" algn="l"/>
              </a:tabLst>
            </a:pPr>
            <a:r>
              <a:rPr lang="ru-RU" dirty="0" smtClean="0"/>
              <a:t>      Духовное краеведение- 8 классы</a:t>
            </a:r>
          </a:p>
          <a:p>
            <a:pPr marL="1346200" indent="0" defTabSz="184150">
              <a:tabLst>
                <a:tab pos="1708150" algn="l"/>
                <a:tab pos="2151063" algn="l"/>
              </a:tabLst>
            </a:pPr>
            <a:r>
              <a:rPr lang="ru-RU" dirty="0" smtClean="0"/>
              <a:t>      Итальянский язык  - 9-11 классы </a:t>
            </a:r>
          </a:p>
          <a:p>
            <a:pPr marL="1346200" indent="0" defTabSz="184150">
              <a:tabLst>
                <a:tab pos="1708150" algn="l"/>
                <a:tab pos="2151063" algn="l"/>
              </a:tabLst>
            </a:pPr>
            <a:r>
              <a:rPr lang="ru-RU" dirty="0" smtClean="0"/>
              <a:t>      Основы профессиональной грамотности-                   8 классы</a:t>
            </a:r>
          </a:p>
          <a:p>
            <a:pPr marL="1346200" indent="0" defTabSz="184150">
              <a:tabLst>
                <a:tab pos="1708150" algn="l"/>
                <a:tab pos="2151063" algn="l"/>
              </a:tabLst>
            </a:pPr>
            <a:r>
              <a:rPr lang="ru-RU" dirty="0" smtClean="0"/>
              <a:t>      Твое здоровье – 5-8 классы </a:t>
            </a:r>
          </a:p>
          <a:p>
            <a:pPr marL="1346200" indent="0" defTabSz="184150">
              <a:tabLst>
                <a:tab pos="1708150" algn="l"/>
                <a:tab pos="2151063" algn="l"/>
              </a:tabLst>
            </a:pPr>
            <a:r>
              <a:rPr lang="ru-RU" dirty="0" smtClean="0"/>
              <a:t>      Музыка            -   1-4 классы</a:t>
            </a:r>
          </a:p>
          <a:p>
            <a:pPr marL="1346200" indent="0" defTabSz="184150">
              <a:buNone/>
              <a:tabLst>
                <a:tab pos="1708150" algn="l"/>
                <a:tab pos="2151063" algn="l"/>
              </a:tabLst>
            </a:pPr>
            <a:r>
              <a:rPr lang="ru-RU" sz="1400" dirty="0" smtClean="0"/>
              <a:t>       </a:t>
            </a:r>
            <a:endParaRPr lang="ru-RU" sz="1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642942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                      Спецкурсы в 2008/2009 учебном году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42984"/>
            <a:ext cx="8858280" cy="5429288"/>
          </a:xfrm>
        </p:spPr>
        <p:txBody>
          <a:bodyPr>
            <a:normAutofit/>
          </a:bodyPr>
          <a:lstStyle/>
          <a:p>
            <a:pPr marL="1798638" indent="-180975"/>
            <a:r>
              <a:rPr lang="ru-RU" sz="1100" dirty="0" smtClean="0"/>
              <a:t>«Решение уравнений и неравенств, содержащих знак модуля» -9 класс</a:t>
            </a:r>
          </a:p>
          <a:p>
            <a:pPr marL="1798638" indent="-180975"/>
            <a:r>
              <a:rPr lang="ru-RU" sz="1100" dirty="0" smtClean="0"/>
              <a:t>«Математика и ее подводные рифы»- 10 класс</a:t>
            </a:r>
          </a:p>
          <a:p>
            <a:pPr marL="1798638" indent="-180975"/>
            <a:r>
              <a:rPr lang="ru-RU" sz="1100" dirty="0" smtClean="0"/>
              <a:t>«Проценты. Сложные проценты. Смеси и сплавы»- 11 класс</a:t>
            </a:r>
          </a:p>
          <a:p>
            <a:pPr marL="1798638" indent="-180975"/>
            <a:r>
              <a:rPr lang="ru-RU" sz="1100" dirty="0" smtClean="0"/>
              <a:t>«Избранные вопросы математики»-10 класс</a:t>
            </a:r>
          </a:p>
          <a:p>
            <a:pPr marL="1798638" indent="-180975"/>
            <a:r>
              <a:rPr lang="ru-RU" sz="1100" dirty="0" smtClean="0"/>
              <a:t>«Избранные вопросы курса алгебры. Задачи  с параметрами»-8 класс</a:t>
            </a:r>
          </a:p>
          <a:p>
            <a:pPr marL="1798638" indent="-180975"/>
            <a:r>
              <a:rPr lang="ru-RU" sz="1100" dirty="0" smtClean="0"/>
              <a:t>«Задания с модулями и параметрами»- 8 класс</a:t>
            </a:r>
          </a:p>
          <a:p>
            <a:pPr marL="1798638" indent="-180975"/>
            <a:r>
              <a:rPr lang="ru-RU" sz="1100" dirty="0" smtClean="0"/>
              <a:t>«Использование функций на практике»- 8 класс</a:t>
            </a:r>
          </a:p>
          <a:p>
            <a:pPr marL="1798638" indent="-180975"/>
            <a:r>
              <a:rPr lang="ru-RU" sz="1100" dirty="0" smtClean="0"/>
              <a:t>«Физика. (МГГУ)»- 10-11 класс</a:t>
            </a:r>
          </a:p>
          <a:p>
            <a:pPr marL="1798638" indent="-180975"/>
            <a:r>
              <a:rPr lang="ru-RU" sz="1100" dirty="0" smtClean="0"/>
              <a:t>Математика (МГГУ)»- 10-11 класс</a:t>
            </a:r>
          </a:p>
          <a:p>
            <a:pPr marL="1798638" indent="-180975"/>
            <a:r>
              <a:rPr lang="ru-RU" sz="1100" dirty="0" smtClean="0"/>
              <a:t>«Трудные и дискуссионные вопросы ЕГЭ в школьном курсе истории России 19-20 веков»-11 класс</a:t>
            </a:r>
          </a:p>
          <a:p>
            <a:pPr marL="1798638" indent="-180975"/>
            <a:r>
              <a:rPr lang="ru-RU" sz="1100" dirty="0" smtClean="0"/>
              <a:t>«Трудные и дискуссионные вопросы ЕГЭ в школьном курсе обществознания»-11 класс</a:t>
            </a:r>
          </a:p>
          <a:p>
            <a:pPr marL="1798638" indent="-180975"/>
            <a:r>
              <a:rPr lang="ru-RU" sz="1100" dirty="0" smtClean="0"/>
              <a:t>«Основы государства и права»-10 класс</a:t>
            </a:r>
          </a:p>
          <a:p>
            <a:pPr marL="1798638" indent="-180975"/>
            <a:r>
              <a:rPr lang="ru-RU" sz="1100" dirty="0" smtClean="0"/>
              <a:t>«Анатомия»-8 класс</a:t>
            </a:r>
          </a:p>
          <a:p>
            <a:pPr marL="1798638" indent="-180975"/>
            <a:r>
              <a:rPr lang="ru-RU" sz="1100" dirty="0" smtClean="0"/>
              <a:t>«Сложные вопросы ЕГЭ по географии»-11 класс</a:t>
            </a:r>
          </a:p>
          <a:p>
            <a:pPr marL="1798638" indent="-180975"/>
            <a:r>
              <a:rPr lang="ru-RU" sz="1100" dirty="0" smtClean="0"/>
              <a:t>«Экономическая география России»-9 класс</a:t>
            </a:r>
          </a:p>
          <a:p>
            <a:pPr marL="1798638" indent="-180975"/>
            <a:r>
              <a:rPr lang="ru-RU" sz="1100" dirty="0" smtClean="0"/>
              <a:t>«Зарубежная география»-10 класс</a:t>
            </a:r>
          </a:p>
          <a:p>
            <a:pPr marL="1798638" indent="-180975"/>
            <a:r>
              <a:rPr lang="ru-RU" sz="1100" dirty="0" smtClean="0"/>
              <a:t>«Математика в экономике и банковском деле»-10-11 класс</a:t>
            </a:r>
          </a:p>
          <a:p>
            <a:pPr marL="1798638" indent="-180975"/>
            <a:r>
              <a:rPr lang="ru-RU" sz="1100" dirty="0" smtClean="0"/>
              <a:t>Культура речи- 11 класс</a:t>
            </a:r>
          </a:p>
          <a:p>
            <a:pPr marL="1798638" indent="-180975"/>
            <a:r>
              <a:rPr lang="ru-RU" sz="1100" dirty="0" smtClean="0"/>
              <a:t>«Знаменитые личности в истории России»-9 класс</a:t>
            </a:r>
          </a:p>
          <a:p>
            <a:pPr marL="1798638" indent="-180975"/>
            <a:r>
              <a:rPr lang="ru-RU" sz="1100" dirty="0" smtClean="0"/>
              <a:t>«Политический круиз»-9 класс</a:t>
            </a:r>
          </a:p>
          <a:p>
            <a:pPr marL="1798638" indent="-180975"/>
            <a:r>
              <a:rPr lang="ru-RU" sz="1100" dirty="0" smtClean="0"/>
              <a:t>«Решение расчетных и экспериментальных задач и трудные вопросы ЕГЭ в школьном курсе химии</a:t>
            </a:r>
          </a:p>
          <a:p>
            <a:pPr marL="1798638" indent="-180975"/>
            <a:r>
              <a:rPr lang="ru-RU" sz="1100" dirty="0" smtClean="0"/>
              <a:t>«Теория и практика сочинений разных жанров»-9 класс</a:t>
            </a:r>
          </a:p>
          <a:p>
            <a:pPr marL="1798638" indent="-180975"/>
            <a:r>
              <a:rPr lang="ru-RU" sz="1100" dirty="0" smtClean="0"/>
              <a:t>«Программирование»-9-11 классы</a:t>
            </a:r>
          </a:p>
          <a:p>
            <a:pPr marL="1798638" indent="-180975"/>
            <a:r>
              <a:rPr lang="ru-RU" sz="1100" dirty="0" smtClean="0"/>
              <a:t>«Религии мира»- 8 класс</a:t>
            </a:r>
          </a:p>
          <a:p>
            <a:pPr marL="1798638" indent="-180975"/>
            <a:r>
              <a:rPr lang="ru-RU" sz="1100" dirty="0" smtClean="0"/>
              <a:t>«Биология»- 9-11 класс</a:t>
            </a:r>
          </a:p>
          <a:p>
            <a:pPr marL="1798638" indent="-180975"/>
            <a:r>
              <a:rPr lang="ru-RU" sz="1100" dirty="0" smtClean="0"/>
              <a:t>Комплексный анализ текста- 10-11 класс</a:t>
            </a:r>
          </a:p>
          <a:p>
            <a:pPr marL="1798638" indent="-180975"/>
            <a:endParaRPr lang="ru-RU" sz="1100" dirty="0" smtClean="0"/>
          </a:p>
          <a:p>
            <a:pPr marL="1798638" indent="-1689100"/>
            <a:endParaRPr lang="ru-RU" sz="1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591</TotalTime>
  <Words>1531</Words>
  <Application>Microsoft Office PowerPoint</Application>
  <PresentationFormat>Экран (4:3)</PresentationFormat>
  <Paragraphs>280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Городская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                 Факультативы 2008/2009 учебный год</vt:lpstr>
      <vt:lpstr>                      Спецкурсы в 2008/2009 учебном году</vt:lpstr>
      <vt:lpstr>           Школьные кружки и спортивные секции</vt:lpstr>
      <vt:lpstr>                   Динамика численности учащихся гимназии и        занятости в системе дополнительного образования</vt:lpstr>
      <vt:lpstr>Занятость учащихся гимназии в дополнительном образовании</vt:lpstr>
      <vt:lpstr>Слайд 13</vt:lpstr>
      <vt:lpstr>Слайд 14</vt:lpstr>
      <vt:lpstr>Слайд 15</vt:lpstr>
      <vt:lpstr>Кадровый состав гимназии №7- победителя ПНПО 2007 г. в 2008/2009 учебном году</vt:lpstr>
      <vt:lpstr>         Выводы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OEM</dc:creator>
  <cp:lastModifiedBy>OEM</cp:lastModifiedBy>
  <cp:revision>67</cp:revision>
  <dcterms:created xsi:type="dcterms:W3CDTF">2008-10-29T10:40:58Z</dcterms:created>
  <dcterms:modified xsi:type="dcterms:W3CDTF">2008-11-07T16:57:14Z</dcterms:modified>
</cp:coreProperties>
</file>